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comments/comment1.xml" ContentType="application/vnd.openxmlformats-officedocument.presentationml.comments+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5" r:id="rId1"/>
  </p:sldMasterIdLst>
  <p:notesMasterIdLst>
    <p:notesMasterId r:id="rId62"/>
  </p:notesMasterIdLst>
  <p:handoutMasterIdLst>
    <p:handoutMasterId r:id="rId63"/>
  </p:handoutMasterIdLst>
  <p:sldIdLst>
    <p:sldId id="584" r:id="rId2"/>
    <p:sldId id="597" r:id="rId3"/>
    <p:sldId id="673" r:id="rId4"/>
    <p:sldId id="677" r:id="rId5"/>
    <p:sldId id="600" r:id="rId6"/>
    <p:sldId id="605" r:id="rId7"/>
    <p:sldId id="670" r:id="rId8"/>
    <p:sldId id="671" r:id="rId9"/>
    <p:sldId id="601" r:id="rId10"/>
    <p:sldId id="602" r:id="rId11"/>
    <p:sldId id="603" r:id="rId12"/>
    <p:sldId id="604" r:id="rId13"/>
    <p:sldId id="606" r:id="rId14"/>
    <p:sldId id="607" r:id="rId15"/>
    <p:sldId id="666" r:id="rId16"/>
    <p:sldId id="608" r:id="rId17"/>
    <p:sldId id="609" r:id="rId18"/>
    <p:sldId id="613" r:id="rId19"/>
    <p:sldId id="614" r:id="rId20"/>
    <p:sldId id="615" r:id="rId21"/>
    <p:sldId id="616" r:id="rId22"/>
    <p:sldId id="617" r:id="rId23"/>
    <p:sldId id="618" r:id="rId24"/>
    <p:sldId id="619" r:id="rId25"/>
    <p:sldId id="678" r:id="rId26"/>
    <p:sldId id="620" r:id="rId27"/>
    <p:sldId id="621" r:id="rId28"/>
    <p:sldId id="622" r:id="rId29"/>
    <p:sldId id="623" r:id="rId30"/>
    <p:sldId id="624" r:id="rId31"/>
    <p:sldId id="625" r:id="rId32"/>
    <p:sldId id="652" r:id="rId33"/>
    <p:sldId id="653" r:id="rId34"/>
    <p:sldId id="654" r:id="rId35"/>
    <p:sldId id="655" r:id="rId36"/>
    <p:sldId id="656" r:id="rId37"/>
    <p:sldId id="658" r:id="rId38"/>
    <p:sldId id="676" r:id="rId39"/>
    <p:sldId id="626" r:id="rId40"/>
    <p:sldId id="627" r:id="rId41"/>
    <p:sldId id="628" r:id="rId42"/>
    <p:sldId id="629" r:id="rId43"/>
    <p:sldId id="631" r:id="rId44"/>
    <p:sldId id="632" r:id="rId45"/>
    <p:sldId id="633" r:id="rId46"/>
    <p:sldId id="674" r:id="rId47"/>
    <p:sldId id="634" r:id="rId48"/>
    <p:sldId id="635" r:id="rId49"/>
    <p:sldId id="636" r:id="rId50"/>
    <p:sldId id="638" r:id="rId51"/>
    <p:sldId id="639" r:id="rId52"/>
    <p:sldId id="640" r:id="rId53"/>
    <p:sldId id="641" r:id="rId54"/>
    <p:sldId id="642" r:id="rId55"/>
    <p:sldId id="675" r:id="rId56"/>
    <p:sldId id="643" r:id="rId57"/>
    <p:sldId id="644" r:id="rId58"/>
    <p:sldId id="645" r:id="rId59"/>
    <p:sldId id="646" r:id="rId60"/>
    <p:sldId id="650" r:id="rId61"/>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4" clrIdx="0"/>
  <p:cmAuthor id="1" name="Ann Marie" initials="A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00"/>
    <a:srgbClr val="FF9933"/>
    <a:srgbClr val="FF0000"/>
    <a:srgbClr val="DDDDDD"/>
    <a:srgbClr val="66FF66"/>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62" autoAdjust="0"/>
    <p:restoredTop sz="93165" autoAdjust="0"/>
  </p:normalViewPr>
  <p:slideViewPr>
    <p:cSldViewPr>
      <p:cViewPr varScale="1">
        <p:scale>
          <a:sx n="86" d="100"/>
          <a:sy n="86" d="100"/>
        </p:scale>
        <p:origin x="-1380" y="-90"/>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882"/>
    </p:cViewPr>
  </p:sorterViewPr>
  <p:notesViewPr>
    <p:cSldViewPr>
      <p:cViewPr varScale="1">
        <p:scale>
          <a:sx n="37" d="100"/>
          <a:sy n="37" d="100"/>
        </p:scale>
        <p:origin x="-2160" y="-78"/>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0-03-09T20:11:38.490" idx="1">
    <p:pos x="10" y="10"/>
    <p:text>polyinstantiation</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6D77FA-F75F-4B11-8FF3-EBDC9A3BD6BB}" type="doc">
      <dgm:prSet loTypeId="urn:microsoft.com/office/officeart/2005/8/layout/cycle1" loCatId="cycle" qsTypeId="urn:microsoft.com/office/officeart/2005/8/quickstyle/simple1" qsCatId="simple" csTypeId="urn:microsoft.com/office/officeart/2005/8/colors/accent1_2" csCatId="accent1" phldr="1"/>
      <dgm:spPr/>
    </dgm:pt>
    <dgm:pt modelId="{C852118F-43DB-4BC9-A33C-F0AA0ACF4BFA}">
      <dgm:prSet custT="1"/>
      <dgm:spPr/>
      <dgm:t>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Project Initiation and planning</a:t>
          </a:r>
        </a:p>
      </dgm:t>
    </dgm:pt>
    <dgm:pt modelId="{7190CD63-A764-4ABB-8F4F-51C6091D2249}" type="parTrans" cxnId="{C616FFAE-079C-4D78-905C-3E5CEF9A8DA8}">
      <dgm:prSet/>
      <dgm:spPr/>
      <dgm:t>
        <a:bodyPr/>
        <a:lstStyle/>
        <a:p>
          <a:endParaRPr lang="en-US"/>
        </a:p>
      </dgm:t>
    </dgm:pt>
    <dgm:pt modelId="{404F9514-B66B-4A97-83E4-F627D31D8D3F}" type="sibTrans" cxnId="{C616FFAE-079C-4D78-905C-3E5CEF9A8DA8}">
      <dgm:prSet/>
      <dgm:spPr/>
      <dgm:t>
        <a:bodyPr/>
        <a:lstStyle/>
        <a:p>
          <a:endParaRPr lang="en-US" sz="3200"/>
        </a:p>
      </dgm:t>
    </dgm:pt>
    <dgm:pt modelId="{B74A77B3-6244-4D43-B7AF-A834929768B8}">
      <dgm:prSet custT="1"/>
      <dgm:spPr/>
      <dgm:t>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Functional Requirements Definition</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1100" b="0" i="0" u="none" strike="noStrike" cap="none" normalizeH="0" baseline="0" dirty="0" smtClean="0">
            <a:ln>
              <a:noFill/>
            </a:ln>
            <a:solidFill>
              <a:schemeClr val="tx1"/>
            </a:solidFill>
            <a:effectLst/>
            <a:latin typeface="Arial" charset="0"/>
            <a:cs typeface="Arial" charset="0"/>
          </a:endParaRPr>
        </a:p>
      </dgm:t>
    </dgm:pt>
    <dgm:pt modelId="{DB098BC1-4888-4242-9CA7-74228D9D5172}" type="parTrans" cxnId="{811FE64A-FBAB-4D49-AA2C-2B15A13C4AFF}">
      <dgm:prSet/>
      <dgm:spPr/>
      <dgm:t>
        <a:bodyPr/>
        <a:lstStyle/>
        <a:p>
          <a:endParaRPr lang="en-US"/>
        </a:p>
      </dgm:t>
    </dgm:pt>
    <dgm:pt modelId="{598E9AE9-9C62-4B9C-AB8F-41F249A0335A}" type="sibTrans" cxnId="{811FE64A-FBAB-4D49-AA2C-2B15A13C4AFF}">
      <dgm:prSet/>
      <dgm:spPr/>
      <dgm:t>
        <a:bodyPr/>
        <a:lstStyle/>
        <a:p>
          <a:endParaRPr lang="en-US" sz="3200"/>
        </a:p>
      </dgm:t>
    </dgm:pt>
    <dgm:pt modelId="{17D67BCF-98DF-4BE8-AA50-7D824EF8476E}">
      <dgm:prSet custT="1"/>
      <dgm:spPr/>
      <dgm:t>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System Design Specification</a:t>
          </a:r>
        </a:p>
      </dgm:t>
    </dgm:pt>
    <dgm:pt modelId="{8F930CCD-AF27-4C74-8344-4BD67D136F6D}" type="parTrans" cxnId="{15AB907B-D086-4FB0-A895-7DCD26323ED8}">
      <dgm:prSet/>
      <dgm:spPr/>
      <dgm:t>
        <a:bodyPr/>
        <a:lstStyle/>
        <a:p>
          <a:endParaRPr lang="en-US"/>
        </a:p>
      </dgm:t>
    </dgm:pt>
    <dgm:pt modelId="{234588B1-1649-43D5-95B4-EAA5F29DAB44}" type="sibTrans" cxnId="{15AB907B-D086-4FB0-A895-7DCD26323ED8}">
      <dgm:prSet/>
      <dgm:spPr/>
      <dgm:t>
        <a:bodyPr/>
        <a:lstStyle/>
        <a:p>
          <a:endParaRPr lang="en-US" sz="3200"/>
        </a:p>
      </dgm:t>
    </dgm:pt>
    <dgm:pt modelId="{C40C1CBB-6428-4D68-9280-48912157D7C4}">
      <dgm:prSet custT="1"/>
      <dgm:spPr/>
      <dgm:t>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Development and Implementation</a:t>
          </a:r>
        </a:p>
      </dgm:t>
    </dgm:pt>
    <dgm:pt modelId="{6328C87C-57BB-46B9-95D6-785A0533E64F}" type="parTrans" cxnId="{FF864E22-3C71-4341-8CE8-95F7F8324ADE}">
      <dgm:prSet/>
      <dgm:spPr/>
      <dgm:t>
        <a:bodyPr/>
        <a:lstStyle/>
        <a:p>
          <a:endParaRPr lang="en-US"/>
        </a:p>
      </dgm:t>
    </dgm:pt>
    <dgm:pt modelId="{833BFF62-D326-4826-BF5A-3916425CA65A}" type="sibTrans" cxnId="{FF864E22-3C71-4341-8CE8-95F7F8324ADE}">
      <dgm:prSet/>
      <dgm:spPr/>
      <dgm:t>
        <a:bodyPr/>
        <a:lstStyle/>
        <a:p>
          <a:endParaRPr lang="en-US" sz="3200"/>
        </a:p>
      </dgm:t>
    </dgm:pt>
    <dgm:pt modelId="{A39393A2-ECAE-47DC-88D4-AD96EBEB4DFB}">
      <dgm:prSet custT="1"/>
      <dgm:spPr/>
      <dgm:t>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Testing</a:t>
          </a:r>
        </a:p>
      </dgm:t>
    </dgm:pt>
    <dgm:pt modelId="{D9DBA047-A155-46A4-B956-00914D3E17C7}" type="parTrans" cxnId="{EDF115B7-95A1-4034-ACC9-6F1149244EEF}">
      <dgm:prSet/>
      <dgm:spPr/>
      <dgm:t>
        <a:bodyPr/>
        <a:lstStyle/>
        <a:p>
          <a:endParaRPr lang="en-US"/>
        </a:p>
      </dgm:t>
    </dgm:pt>
    <dgm:pt modelId="{AA557F54-18D3-4EDC-95A7-3D444F6C5DF1}" type="sibTrans" cxnId="{EDF115B7-95A1-4034-ACC9-6F1149244EEF}">
      <dgm:prSet/>
      <dgm:spPr/>
      <dgm:t>
        <a:bodyPr/>
        <a:lstStyle/>
        <a:p>
          <a:endParaRPr lang="en-US" sz="3200"/>
        </a:p>
      </dgm:t>
    </dgm:pt>
    <dgm:pt modelId="{A18D6C38-B1B6-4518-9517-559097F3D80A}">
      <dgm:prSet custT="1"/>
      <dgm:spPr/>
      <dgm:t>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Deployment</a:t>
          </a:r>
        </a:p>
      </dgm:t>
    </dgm:pt>
    <dgm:pt modelId="{65509838-889C-4796-93C8-2D8E4E808594}" type="parTrans" cxnId="{967B55AA-2514-48FC-9C7D-D2A05DF54BB9}">
      <dgm:prSet/>
      <dgm:spPr/>
      <dgm:t>
        <a:bodyPr/>
        <a:lstStyle/>
        <a:p>
          <a:endParaRPr lang="en-US"/>
        </a:p>
      </dgm:t>
    </dgm:pt>
    <dgm:pt modelId="{A08A799D-7733-4986-995C-C1C889DBB9D3}" type="sibTrans" cxnId="{967B55AA-2514-48FC-9C7D-D2A05DF54BB9}">
      <dgm:prSet/>
      <dgm:spPr/>
      <dgm:t>
        <a:bodyPr/>
        <a:lstStyle/>
        <a:p>
          <a:endParaRPr lang="en-US" sz="3200"/>
        </a:p>
      </dgm:t>
    </dgm:pt>
    <dgm:pt modelId="{7FC43142-7B35-4126-B456-6A3E062CB28D}">
      <dgm:prSet custT="1"/>
      <dgm:spPr/>
      <dgm:t>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CA" sz="1100" b="0" i="0" u="none" strike="noStrike" cap="none" normalizeH="0" baseline="0" dirty="0" smtClean="0">
              <a:ln>
                <a:noFill/>
              </a:ln>
              <a:solidFill>
                <a:schemeClr val="tx1"/>
              </a:solidFill>
              <a:effectLst/>
              <a:latin typeface="Arial" charset="0"/>
              <a:cs typeface="Arial" charset="0"/>
            </a:rPr>
            <a:t>Maintenance</a:t>
          </a:r>
        </a:p>
      </dgm:t>
    </dgm:pt>
    <dgm:pt modelId="{F9928DCE-654F-47B6-B84B-9E6EF424E7BF}" type="parTrans" cxnId="{779E2A30-B9C9-4FCF-B5B1-3353BA1D1451}">
      <dgm:prSet/>
      <dgm:spPr/>
      <dgm:t>
        <a:bodyPr/>
        <a:lstStyle/>
        <a:p>
          <a:endParaRPr lang="en-US"/>
        </a:p>
      </dgm:t>
    </dgm:pt>
    <dgm:pt modelId="{F3A3E842-BFCA-409D-B326-83CA4D7BFCAC}" type="sibTrans" cxnId="{779E2A30-B9C9-4FCF-B5B1-3353BA1D1451}">
      <dgm:prSet/>
      <dgm:spPr/>
      <dgm:t>
        <a:bodyPr/>
        <a:lstStyle/>
        <a:p>
          <a:endParaRPr lang="en-US" sz="3200"/>
        </a:p>
      </dgm:t>
    </dgm:pt>
    <dgm:pt modelId="{923D7996-5551-4D11-92BB-B15A64829E76}" type="pres">
      <dgm:prSet presAssocID="{C76D77FA-F75F-4B11-8FF3-EBDC9A3BD6BB}" presName="cycle" presStyleCnt="0">
        <dgm:presLayoutVars>
          <dgm:dir/>
          <dgm:resizeHandles val="exact"/>
        </dgm:presLayoutVars>
      </dgm:prSet>
      <dgm:spPr/>
    </dgm:pt>
    <dgm:pt modelId="{BE90D128-4259-4F43-BD53-9579F019C432}" type="pres">
      <dgm:prSet presAssocID="{C852118F-43DB-4BC9-A33C-F0AA0ACF4BFA}" presName="dummy" presStyleCnt="0"/>
      <dgm:spPr/>
    </dgm:pt>
    <dgm:pt modelId="{AB6C7C0E-F3A1-4395-926A-C0D2AF7E8422}" type="pres">
      <dgm:prSet presAssocID="{C852118F-43DB-4BC9-A33C-F0AA0ACF4BFA}" presName="node" presStyleLbl="revTx" presStyleIdx="0" presStyleCnt="7" custScaleX="127552">
        <dgm:presLayoutVars>
          <dgm:bulletEnabled val="1"/>
        </dgm:presLayoutVars>
      </dgm:prSet>
      <dgm:spPr/>
      <dgm:t>
        <a:bodyPr/>
        <a:lstStyle/>
        <a:p>
          <a:endParaRPr lang="en-US"/>
        </a:p>
      </dgm:t>
    </dgm:pt>
    <dgm:pt modelId="{E3B3AA64-E051-4DEF-A705-826DDBA80C58}" type="pres">
      <dgm:prSet presAssocID="{404F9514-B66B-4A97-83E4-F627D31D8D3F}" presName="sibTrans" presStyleLbl="node1" presStyleIdx="0" presStyleCnt="7" custScaleX="127552"/>
      <dgm:spPr/>
      <dgm:t>
        <a:bodyPr/>
        <a:lstStyle/>
        <a:p>
          <a:endParaRPr lang="en-US"/>
        </a:p>
      </dgm:t>
    </dgm:pt>
    <dgm:pt modelId="{55FA3130-1C42-44C1-BD1C-0E4A37F7DD7E}" type="pres">
      <dgm:prSet presAssocID="{B74A77B3-6244-4D43-B7AF-A834929768B8}" presName="dummy" presStyleCnt="0"/>
      <dgm:spPr/>
    </dgm:pt>
    <dgm:pt modelId="{F8437EC3-937F-4089-8B7A-82CE9223520B}" type="pres">
      <dgm:prSet presAssocID="{B74A77B3-6244-4D43-B7AF-A834929768B8}" presName="node" presStyleLbl="revTx" presStyleIdx="1" presStyleCnt="7" custScaleX="127552">
        <dgm:presLayoutVars>
          <dgm:bulletEnabled val="1"/>
        </dgm:presLayoutVars>
      </dgm:prSet>
      <dgm:spPr/>
      <dgm:t>
        <a:bodyPr/>
        <a:lstStyle/>
        <a:p>
          <a:endParaRPr lang="en-US"/>
        </a:p>
      </dgm:t>
    </dgm:pt>
    <dgm:pt modelId="{78108CBF-CDA5-47A2-A7E8-D50EFE53FEAA}" type="pres">
      <dgm:prSet presAssocID="{598E9AE9-9C62-4B9C-AB8F-41F249A0335A}" presName="sibTrans" presStyleLbl="node1" presStyleIdx="1" presStyleCnt="7" custScaleX="127552"/>
      <dgm:spPr/>
      <dgm:t>
        <a:bodyPr/>
        <a:lstStyle/>
        <a:p>
          <a:endParaRPr lang="en-US"/>
        </a:p>
      </dgm:t>
    </dgm:pt>
    <dgm:pt modelId="{74789890-9FC7-42D8-9512-6D1AC8CF6738}" type="pres">
      <dgm:prSet presAssocID="{17D67BCF-98DF-4BE8-AA50-7D824EF8476E}" presName="dummy" presStyleCnt="0"/>
      <dgm:spPr/>
    </dgm:pt>
    <dgm:pt modelId="{96460756-1B46-425A-B574-8FB3B8E42C9D}" type="pres">
      <dgm:prSet presAssocID="{17D67BCF-98DF-4BE8-AA50-7D824EF8476E}" presName="node" presStyleLbl="revTx" presStyleIdx="2" presStyleCnt="7" custScaleX="127552">
        <dgm:presLayoutVars>
          <dgm:bulletEnabled val="1"/>
        </dgm:presLayoutVars>
      </dgm:prSet>
      <dgm:spPr/>
      <dgm:t>
        <a:bodyPr/>
        <a:lstStyle/>
        <a:p>
          <a:endParaRPr lang="en-US"/>
        </a:p>
      </dgm:t>
    </dgm:pt>
    <dgm:pt modelId="{8618AA8E-670B-4CB6-A275-F38BF129D44F}" type="pres">
      <dgm:prSet presAssocID="{234588B1-1649-43D5-95B4-EAA5F29DAB44}" presName="sibTrans" presStyleLbl="node1" presStyleIdx="2" presStyleCnt="7" custScaleX="127552"/>
      <dgm:spPr/>
      <dgm:t>
        <a:bodyPr/>
        <a:lstStyle/>
        <a:p>
          <a:endParaRPr lang="en-US"/>
        </a:p>
      </dgm:t>
    </dgm:pt>
    <dgm:pt modelId="{67B107C8-C06D-4377-8655-1BC8E8A09052}" type="pres">
      <dgm:prSet presAssocID="{C40C1CBB-6428-4D68-9280-48912157D7C4}" presName="dummy" presStyleCnt="0"/>
      <dgm:spPr/>
    </dgm:pt>
    <dgm:pt modelId="{BE2DD26E-4278-4658-BA96-F5545AEE5C10}" type="pres">
      <dgm:prSet presAssocID="{C40C1CBB-6428-4D68-9280-48912157D7C4}" presName="node" presStyleLbl="revTx" presStyleIdx="3" presStyleCnt="7" custScaleX="127552">
        <dgm:presLayoutVars>
          <dgm:bulletEnabled val="1"/>
        </dgm:presLayoutVars>
      </dgm:prSet>
      <dgm:spPr/>
      <dgm:t>
        <a:bodyPr/>
        <a:lstStyle/>
        <a:p>
          <a:endParaRPr lang="en-US"/>
        </a:p>
      </dgm:t>
    </dgm:pt>
    <dgm:pt modelId="{308BC6E4-3D83-461A-9FEB-FC6F8E18DA92}" type="pres">
      <dgm:prSet presAssocID="{833BFF62-D326-4826-BF5A-3916425CA65A}" presName="sibTrans" presStyleLbl="node1" presStyleIdx="3" presStyleCnt="7" custScaleX="127552"/>
      <dgm:spPr/>
      <dgm:t>
        <a:bodyPr/>
        <a:lstStyle/>
        <a:p>
          <a:endParaRPr lang="en-US"/>
        </a:p>
      </dgm:t>
    </dgm:pt>
    <dgm:pt modelId="{A37D04CC-6960-46AF-A86A-3BDE582E851B}" type="pres">
      <dgm:prSet presAssocID="{A39393A2-ECAE-47DC-88D4-AD96EBEB4DFB}" presName="dummy" presStyleCnt="0"/>
      <dgm:spPr/>
    </dgm:pt>
    <dgm:pt modelId="{90732B9B-4597-4FA8-80B3-52DEA5394F5A}" type="pres">
      <dgm:prSet presAssocID="{A39393A2-ECAE-47DC-88D4-AD96EBEB4DFB}" presName="node" presStyleLbl="revTx" presStyleIdx="4" presStyleCnt="7" custScaleX="127552">
        <dgm:presLayoutVars>
          <dgm:bulletEnabled val="1"/>
        </dgm:presLayoutVars>
      </dgm:prSet>
      <dgm:spPr/>
      <dgm:t>
        <a:bodyPr/>
        <a:lstStyle/>
        <a:p>
          <a:endParaRPr lang="en-US"/>
        </a:p>
      </dgm:t>
    </dgm:pt>
    <dgm:pt modelId="{4036FE3D-08B4-4B02-9A11-BEB7796504A1}" type="pres">
      <dgm:prSet presAssocID="{AA557F54-18D3-4EDC-95A7-3D444F6C5DF1}" presName="sibTrans" presStyleLbl="node1" presStyleIdx="4" presStyleCnt="7" custScaleX="127552"/>
      <dgm:spPr/>
      <dgm:t>
        <a:bodyPr/>
        <a:lstStyle/>
        <a:p>
          <a:endParaRPr lang="en-US"/>
        </a:p>
      </dgm:t>
    </dgm:pt>
    <dgm:pt modelId="{81CACDA5-5747-48A3-92B7-FD30E86E268F}" type="pres">
      <dgm:prSet presAssocID="{A18D6C38-B1B6-4518-9517-559097F3D80A}" presName="dummy" presStyleCnt="0"/>
      <dgm:spPr/>
    </dgm:pt>
    <dgm:pt modelId="{AB0E3639-DDBD-4EF1-9C6B-955E32D528BC}" type="pres">
      <dgm:prSet presAssocID="{A18D6C38-B1B6-4518-9517-559097F3D80A}" presName="node" presStyleLbl="revTx" presStyleIdx="5" presStyleCnt="7" custScaleX="127552">
        <dgm:presLayoutVars>
          <dgm:bulletEnabled val="1"/>
        </dgm:presLayoutVars>
      </dgm:prSet>
      <dgm:spPr/>
      <dgm:t>
        <a:bodyPr/>
        <a:lstStyle/>
        <a:p>
          <a:endParaRPr lang="en-US"/>
        </a:p>
      </dgm:t>
    </dgm:pt>
    <dgm:pt modelId="{52DEEA9D-D369-4FF6-AC4D-0ACD211ECEA0}" type="pres">
      <dgm:prSet presAssocID="{A08A799D-7733-4986-995C-C1C889DBB9D3}" presName="sibTrans" presStyleLbl="node1" presStyleIdx="5" presStyleCnt="7" custScaleX="127552"/>
      <dgm:spPr/>
      <dgm:t>
        <a:bodyPr/>
        <a:lstStyle/>
        <a:p>
          <a:endParaRPr lang="en-US"/>
        </a:p>
      </dgm:t>
    </dgm:pt>
    <dgm:pt modelId="{8E86A7F6-6769-42F8-BF5F-7C96E870AC84}" type="pres">
      <dgm:prSet presAssocID="{7FC43142-7B35-4126-B456-6A3E062CB28D}" presName="dummy" presStyleCnt="0"/>
      <dgm:spPr/>
    </dgm:pt>
    <dgm:pt modelId="{5F042DAB-CA00-4370-A6D6-AC20643FD89B}" type="pres">
      <dgm:prSet presAssocID="{7FC43142-7B35-4126-B456-6A3E062CB28D}" presName="node" presStyleLbl="revTx" presStyleIdx="6" presStyleCnt="7" custScaleX="127552">
        <dgm:presLayoutVars>
          <dgm:bulletEnabled val="1"/>
        </dgm:presLayoutVars>
      </dgm:prSet>
      <dgm:spPr/>
      <dgm:t>
        <a:bodyPr/>
        <a:lstStyle/>
        <a:p>
          <a:endParaRPr lang="en-US"/>
        </a:p>
      </dgm:t>
    </dgm:pt>
    <dgm:pt modelId="{AF2D45D4-BA8C-474F-ACD5-3C0B0FAF4528}" type="pres">
      <dgm:prSet presAssocID="{F3A3E842-BFCA-409D-B326-83CA4D7BFCAC}" presName="sibTrans" presStyleLbl="node1" presStyleIdx="6" presStyleCnt="7" custScaleX="127552"/>
      <dgm:spPr/>
      <dgm:t>
        <a:bodyPr/>
        <a:lstStyle/>
        <a:p>
          <a:endParaRPr lang="en-US"/>
        </a:p>
      </dgm:t>
    </dgm:pt>
  </dgm:ptLst>
  <dgm:cxnLst>
    <dgm:cxn modelId="{C616FFAE-079C-4D78-905C-3E5CEF9A8DA8}" srcId="{C76D77FA-F75F-4B11-8FF3-EBDC9A3BD6BB}" destId="{C852118F-43DB-4BC9-A33C-F0AA0ACF4BFA}" srcOrd="0" destOrd="0" parTransId="{7190CD63-A764-4ABB-8F4F-51C6091D2249}" sibTransId="{404F9514-B66B-4A97-83E4-F627D31D8D3F}"/>
    <dgm:cxn modelId="{65E24135-B688-4530-9AFD-DEF640EEB637}" type="presOf" srcId="{C76D77FA-F75F-4B11-8FF3-EBDC9A3BD6BB}" destId="{923D7996-5551-4D11-92BB-B15A64829E76}" srcOrd="0" destOrd="0" presId="urn:microsoft.com/office/officeart/2005/8/layout/cycle1"/>
    <dgm:cxn modelId="{63CA9128-C9B9-408F-99F7-A6476BBD9C6D}" type="presOf" srcId="{F3A3E842-BFCA-409D-B326-83CA4D7BFCAC}" destId="{AF2D45D4-BA8C-474F-ACD5-3C0B0FAF4528}" srcOrd="0" destOrd="0" presId="urn:microsoft.com/office/officeart/2005/8/layout/cycle1"/>
    <dgm:cxn modelId="{E29FBD39-6CA0-41FA-826A-B05356DFFAD4}" type="presOf" srcId="{234588B1-1649-43D5-95B4-EAA5F29DAB44}" destId="{8618AA8E-670B-4CB6-A275-F38BF129D44F}" srcOrd="0" destOrd="0" presId="urn:microsoft.com/office/officeart/2005/8/layout/cycle1"/>
    <dgm:cxn modelId="{CDAFFB73-0105-498D-A32E-FE14147AC3B2}" type="presOf" srcId="{A18D6C38-B1B6-4518-9517-559097F3D80A}" destId="{AB0E3639-DDBD-4EF1-9C6B-955E32D528BC}" srcOrd="0" destOrd="0" presId="urn:microsoft.com/office/officeart/2005/8/layout/cycle1"/>
    <dgm:cxn modelId="{412911E0-986D-4F27-8AE3-248564AF2DFC}" type="presOf" srcId="{B74A77B3-6244-4D43-B7AF-A834929768B8}" destId="{F8437EC3-937F-4089-8B7A-82CE9223520B}" srcOrd="0" destOrd="0" presId="urn:microsoft.com/office/officeart/2005/8/layout/cycle1"/>
    <dgm:cxn modelId="{2D27C6EB-48B3-495A-9BCD-1786F7E22E26}" type="presOf" srcId="{833BFF62-D326-4826-BF5A-3916425CA65A}" destId="{308BC6E4-3D83-461A-9FEB-FC6F8E18DA92}" srcOrd="0" destOrd="0" presId="urn:microsoft.com/office/officeart/2005/8/layout/cycle1"/>
    <dgm:cxn modelId="{5D7C316F-10EB-4CC9-AEC2-EA00A8F99E17}" type="presOf" srcId="{C852118F-43DB-4BC9-A33C-F0AA0ACF4BFA}" destId="{AB6C7C0E-F3A1-4395-926A-C0D2AF7E8422}" srcOrd="0" destOrd="0" presId="urn:microsoft.com/office/officeart/2005/8/layout/cycle1"/>
    <dgm:cxn modelId="{C9A73660-45AC-4F55-BDD6-2C3CD2B2BA00}" type="presOf" srcId="{598E9AE9-9C62-4B9C-AB8F-41F249A0335A}" destId="{78108CBF-CDA5-47A2-A7E8-D50EFE53FEAA}" srcOrd="0" destOrd="0" presId="urn:microsoft.com/office/officeart/2005/8/layout/cycle1"/>
    <dgm:cxn modelId="{23860C0E-6B57-4DAC-AA3F-025E24D7DBB0}" type="presOf" srcId="{7FC43142-7B35-4126-B456-6A3E062CB28D}" destId="{5F042DAB-CA00-4370-A6D6-AC20643FD89B}" srcOrd="0" destOrd="0" presId="urn:microsoft.com/office/officeart/2005/8/layout/cycle1"/>
    <dgm:cxn modelId="{967B55AA-2514-48FC-9C7D-D2A05DF54BB9}" srcId="{C76D77FA-F75F-4B11-8FF3-EBDC9A3BD6BB}" destId="{A18D6C38-B1B6-4518-9517-559097F3D80A}" srcOrd="5" destOrd="0" parTransId="{65509838-889C-4796-93C8-2D8E4E808594}" sibTransId="{A08A799D-7733-4986-995C-C1C889DBB9D3}"/>
    <dgm:cxn modelId="{7D8FF05F-0FEE-4293-B68D-4FB23E671494}" type="presOf" srcId="{17D67BCF-98DF-4BE8-AA50-7D824EF8476E}" destId="{96460756-1B46-425A-B574-8FB3B8E42C9D}" srcOrd="0" destOrd="0" presId="urn:microsoft.com/office/officeart/2005/8/layout/cycle1"/>
    <dgm:cxn modelId="{21F24800-0340-485D-B111-A8B8DC21570E}" type="presOf" srcId="{C40C1CBB-6428-4D68-9280-48912157D7C4}" destId="{BE2DD26E-4278-4658-BA96-F5545AEE5C10}" srcOrd="0" destOrd="0" presId="urn:microsoft.com/office/officeart/2005/8/layout/cycle1"/>
    <dgm:cxn modelId="{15AB907B-D086-4FB0-A895-7DCD26323ED8}" srcId="{C76D77FA-F75F-4B11-8FF3-EBDC9A3BD6BB}" destId="{17D67BCF-98DF-4BE8-AA50-7D824EF8476E}" srcOrd="2" destOrd="0" parTransId="{8F930CCD-AF27-4C74-8344-4BD67D136F6D}" sibTransId="{234588B1-1649-43D5-95B4-EAA5F29DAB44}"/>
    <dgm:cxn modelId="{A57313A0-85D4-4D66-8BF1-00CC2A3D76C3}" type="presOf" srcId="{A39393A2-ECAE-47DC-88D4-AD96EBEB4DFB}" destId="{90732B9B-4597-4FA8-80B3-52DEA5394F5A}" srcOrd="0" destOrd="0" presId="urn:microsoft.com/office/officeart/2005/8/layout/cycle1"/>
    <dgm:cxn modelId="{EDF115B7-95A1-4034-ACC9-6F1149244EEF}" srcId="{C76D77FA-F75F-4B11-8FF3-EBDC9A3BD6BB}" destId="{A39393A2-ECAE-47DC-88D4-AD96EBEB4DFB}" srcOrd="4" destOrd="0" parTransId="{D9DBA047-A155-46A4-B956-00914D3E17C7}" sibTransId="{AA557F54-18D3-4EDC-95A7-3D444F6C5DF1}"/>
    <dgm:cxn modelId="{FF864E22-3C71-4341-8CE8-95F7F8324ADE}" srcId="{C76D77FA-F75F-4B11-8FF3-EBDC9A3BD6BB}" destId="{C40C1CBB-6428-4D68-9280-48912157D7C4}" srcOrd="3" destOrd="0" parTransId="{6328C87C-57BB-46B9-95D6-785A0533E64F}" sibTransId="{833BFF62-D326-4826-BF5A-3916425CA65A}"/>
    <dgm:cxn modelId="{05D92455-2EE2-4B0C-AF86-89BD8B0DFDFE}" type="presOf" srcId="{A08A799D-7733-4986-995C-C1C889DBB9D3}" destId="{52DEEA9D-D369-4FF6-AC4D-0ACD211ECEA0}" srcOrd="0" destOrd="0" presId="urn:microsoft.com/office/officeart/2005/8/layout/cycle1"/>
    <dgm:cxn modelId="{E110D08A-649E-4C53-A753-73B1BF3F87C0}" type="presOf" srcId="{AA557F54-18D3-4EDC-95A7-3D444F6C5DF1}" destId="{4036FE3D-08B4-4B02-9A11-BEB7796504A1}" srcOrd="0" destOrd="0" presId="urn:microsoft.com/office/officeart/2005/8/layout/cycle1"/>
    <dgm:cxn modelId="{779E2A30-B9C9-4FCF-B5B1-3353BA1D1451}" srcId="{C76D77FA-F75F-4B11-8FF3-EBDC9A3BD6BB}" destId="{7FC43142-7B35-4126-B456-6A3E062CB28D}" srcOrd="6" destOrd="0" parTransId="{F9928DCE-654F-47B6-B84B-9E6EF424E7BF}" sibTransId="{F3A3E842-BFCA-409D-B326-83CA4D7BFCAC}"/>
    <dgm:cxn modelId="{3877F56B-FA47-4C11-9DA7-079B3F66EEDC}" type="presOf" srcId="{404F9514-B66B-4A97-83E4-F627D31D8D3F}" destId="{E3B3AA64-E051-4DEF-A705-826DDBA80C58}" srcOrd="0" destOrd="0" presId="urn:microsoft.com/office/officeart/2005/8/layout/cycle1"/>
    <dgm:cxn modelId="{811FE64A-FBAB-4D49-AA2C-2B15A13C4AFF}" srcId="{C76D77FA-F75F-4B11-8FF3-EBDC9A3BD6BB}" destId="{B74A77B3-6244-4D43-B7AF-A834929768B8}" srcOrd="1" destOrd="0" parTransId="{DB098BC1-4888-4242-9CA7-74228D9D5172}" sibTransId="{598E9AE9-9C62-4B9C-AB8F-41F249A0335A}"/>
    <dgm:cxn modelId="{B4EA2BA7-F6CA-45A6-ACE2-31A0722487AC}" type="presParOf" srcId="{923D7996-5551-4D11-92BB-B15A64829E76}" destId="{BE90D128-4259-4F43-BD53-9579F019C432}" srcOrd="0" destOrd="0" presId="urn:microsoft.com/office/officeart/2005/8/layout/cycle1"/>
    <dgm:cxn modelId="{062011CB-FE0C-414A-8F9F-2DADCEFA6243}" type="presParOf" srcId="{923D7996-5551-4D11-92BB-B15A64829E76}" destId="{AB6C7C0E-F3A1-4395-926A-C0D2AF7E8422}" srcOrd="1" destOrd="0" presId="urn:microsoft.com/office/officeart/2005/8/layout/cycle1"/>
    <dgm:cxn modelId="{89A2A9AF-B4B4-4B01-9718-D20C504F0328}" type="presParOf" srcId="{923D7996-5551-4D11-92BB-B15A64829E76}" destId="{E3B3AA64-E051-4DEF-A705-826DDBA80C58}" srcOrd="2" destOrd="0" presId="urn:microsoft.com/office/officeart/2005/8/layout/cycle1"/>
    <dgm:cxn modelId="{BDA1A9FB-D5F7-4E60-A18D-20F4D57396D7}" type="presParOf" srcId="{923D7996-5551-4D11-92BB-B15A64829E76}" destId="{55FA3130-1C42-44C1-BD1C-0E4A37F7DD7E}" srcOrd="3" destOrd="0" presId="urn:microsoft.com/office/officeart/2005/8/layout/cycle1"/>
    <dgm:cxn modelId="{45B30F1F-A24A-44E6-87B2-DE8B874BED2E}" type="presParOf" srcId="{923D7996-5551-4D11-92BB-B15A64829E76}" destId="{F8437EC3-937F-4089-8B7A-82CE9223520B}" srcOrd="4" destOrd="0" presId="urn:microsoft.com/office/officeart/2005/8/layout/cycle1"/>
    <dgm:cxn modelId="{4DD95AD5-94C5-443A-906F-AB159432FA8E}" type="presParOf" srcId="{923D7996-5551-4D11-92BB-B15A64829E76}" destId="{78108CBF-CDA5-47A2-A7E8-D50EFE53FEAA}" srcOrd="5" destOrd="0" presId="urn:microsoft.com/office/officeart/2005/8/layout/cycle1"/>
    <dgm:cxn modelId="{0230EE61-AC99-4FEE-9219-596FAB3BD160}" type="presParOf" srcId="{923D7996-5551-4D11-92BB-B15A64829E76}" destId="{74789890-9FC7-42D8-9512-6D1AC8CF6738}" srcOrd="6" destOrd="0" presId="urn:microsoft.com/office/officeart/2005/8/layout/cycle1"/>
    <dgm:cxn modelId="{4D9209CE-19A9-4E1C-9D87-5164FE4CC557}" type="presParOf" srcId="{923D7996-5551-4D11-92BB-B15A64829E76}" destId="{96460756-1B46-425A-B574-8FB3B8E42C9D}" srcOrd="7" destOrd="0" presId="urn:microsoft.com/office/officeart/2005/8/layout/cycle1"/>
    <dgm:cxn modelId="{ED2E3108-CDA8-43F4-87FE-7AAE84567C50}" type="presParOf" srcId="{923D7996-5551-4D11-92BB-B15A64829E76}" destId="{8618AA8E-670B-4CB6-A275-F38BF129D44F}" srcOrd="8" destOrd="0" presId="urn:microsoft.com/office/officeart/2005/8/layout/cycle1"/>
    <dgm:cxn modelId="{FE73074C-70F4-431B-AAF8-279CF25E58EA}" type="presParOf" srcId="{923D7996-5551-4D11-92BB-B15A64829E76}" destId="{67B107C8-C06D-4377-8655-1BC8E8A09052}" srcOrd="9" destOrd="0" presId="urn:microsoft.com/office/officeart/2005/8/layout/cycle1"/>
    <dgm:cxn modelId="{BE2A430B-A5E6-48AA-A806-DAB1C7DFC9BA}" type="presParOf" srcId="{923D7996-5551-4D11-92BB-B15A64829E76}" destId="{BE2DD26E-4278-4658-BA96-F5545AEE5C10}" srcOrd="10" destOrd="0" presId="urn:microsoft.com/office/officeart/2005/8/layout/cycle1"/>
    <dgm:cxn modelId="{ABA5A7A5-8E60-4A49-9E74-4C9C0AF3AB52}" type="presParOf" srcId="{923D7996-5551-4D11-92BB-B15A64829E76}" destId="{308BC6E4-3D83-461A-9FEB-FC6F8E18DA92}" srcOrd="11" destOrd="0" presId="urn:microsoft.com/office/officeart/2005/8/layout/cycle1"/>
    <dgm:cxn modelId="{38F276E6-DC9A-4CBD-AD11-5394ABF2A0EB}" type="presParOf" srcId="{923D7996-5551-4D11-92BB-B15A64829E76}" destId="{A37D04CC-6960-46AF-A86A-3BDE582E851B}" srcOrd="12" destOrd="0" presId="urn:microsoft.com/office/officeart/2005/8/layout/cycle1"/>
    <dgm:cxn modelId="{499733BE-A4E7-4E4B-9CC3-E8F6729E8969}" type="presParOf" srcId="{923D7996-5551-4D11-92BB-B15A64829E76}" destId="{90732B9B-4597-4FA8-80B3-52DEA5394F5A}" srcOrd="13" destOrd="0" presId="urn:microsoft.com/office/officeart/2005/8/layout/cycle1"/>
    <dgm:cxn modelId="{924ABB2A-A7FD-49A5-AA7C-B58530F5ABB1}" type="presParOf" srcId="{923D7996-5551-4D11-92BB-B15A64829E76}" destId="{4036FE3D-08B4-4B02-9A11-BEB7796504A1}" srcOrd="14" destOrd="0" presId="urn:microsoft.com/office/officeart/2005/8/layout/cycle1"/>
    <dgm:cxn modelId="{4CD7AA06-CC11-40D5-93D7-51A909928582}" type="presParOf" srcId="{923D7996-5551-4D11-92BB-B15A64829E76}" destId="{81CACDA5-5747-48A3-92B7-FD30E86E268F}" srcOrd="15" destOrd="0" presId="urn:microsoft.com/office/officeart/2005/8/layout/cycle1"/>
    <dgm:cxn modelId="{3BEAC439-CD28-42CD-8B40-6121833D63FE}" type="presParOf" srcId="{923D7996-5551-4D11-92BB-B15A64829E76}" destId="{AB0E3639-DDBD-4EF1-9C6B-955E32D528BC}" srcOrd="16" destOrd="0" presId="urn:microsoft.com/office/officeart/2005/8/layout/cycle1"/>
    <dgm:cxn modelId="{DEFC81FD-44DC-46D0-BB4E-210BF0380921}" type="presParOf" srcId="{923D7996-5551-4D11-92BB-B15A64829E76}" destId="{52DEEA9D-D369-4FF6-AC4D-0ACD211ECEA0}" srcOrd="17" destOrd="0" presId="urn:microsoft.com/office/officeart/2005/8/layout/cycle1"/>
    <dgm:cxn modelId="{5D8EBEE1-018E-40A4-ADB3-715B9E84DF81}" type="presParOf" srcId="{923D7996-5551-4D11-92BB-B15A64829E76}" destId="{8E86A7F6-6769-42F8-BF5F-7C96E870AC84}" srcOrd="18" destOrd="0" presId="urn:microsoft.com/office/officeart/2005/8/layout/cycle1"/>
    <dgm:cxn modelId="{B2EC9D72-2AA8-48BD-A21E-149B9C26CA56}" type="presParOf" srcId="{923D7996-5551-4D11-92BB-B15A64829E76}" destId="{5F042DAB-CA00-4370-A6D6-AC20643FD89B}" srcOrd="19" destOrd="0" presId="urn:microsoft.com/office/officeart/2005/8/layout/cycle1"/>
    <dgm:cxn modelId="{DA48FFE9-E2AA-4954-8CDA-B7B90DAF0CDD}" type="presParOf" srcId="{923D7996-5551-4D11-92BB-B15A64829E76}" destId="{AF2D45D4-BA8C-474F-ACD5-3C0B0FAF4528}" srcOrd="20"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2CBA73-3BD2-46D8-84F4-546002EF53EC}" type="doc">
      <dgm:prSet loTypeId="urn:microsoft.com/office/officeart/2005/8/layout/process4" loCatId="list" qsTypeId="urn:microsoft.com/office/officeart/2005/8/quickstyle/3d2" qsCatId="3D" csTypeId="urn:microsoft.com/office/officeart/2005/8/colors/accent2_5" csCatId="accent2" phldr="1"/>
      <dgm:spPr/>
      <dgm:t>
        <a:bodyPr/>
        <a:lstStyle/>
        <a:p>
          <a:endParaRPr lang="en-US"/>
        </a:p>
      </dgm:t>
    </dgm:pt>
    <dgm:pt modelId="{2B8B9ACE-442D-408C-ADFB-8E4F0772967A}">
      <dgm:prSet phldrT="[Text]"/>
      <dgm:spPr/>
      <dgm:t>
        <a:bodyPr/>
        <a:lstStyle/>
        <a:p>
          <a:r>
            <a:rPr lang="en-US" dirty="0" smtClean="0"/>
            <a:t>Object Groups</a:t>
          </a:r>
          <a:endParaRPr lang="en-US" dirty="0"/>
        </a:p>
      </dgm:t>
    </dgm:pt>
    <dgm:pt modelId="{D0DE8856-93C8-440E-81A1-70D8DB5BB09B}" type="parTrans" cxnId="{DA89AD77-1A48-4A8A-B195-E5B4EEFC3B9B}">
      <dgm:prSet/>
      <dgm:spPr/>
      <dgm:t>
        <a:bodyPr/>
        <a:lstStyle/>
        <a:p>
          <a:endParaRPr lang="en-US"/>
        </a:p>
      </dgm:t>
    </dgm:pt>
    <dgm:pt modelId="{68E7B888-E98B-481E-9264-2ADA0B8E723C}" type="sibTrans" cxnId="{DA89AD77-1A48-4A8A-B195-E5B4EEFC3B9B}">
      <dgm:prSet/>
      <dgm:spPr/>
      <dgm:t>
        <a:bodyPr/>
        <a:lstStyle/>
        <a:p>
          <a:endParaRPr lang="en-US"/>
        </a:p>
      </dgm:t>
    </dgm:pt>
    <dgm:pt modelId="{3411296E-078F-4123-A282-314910A2ED95}">
      <dgm:prSet phldrT="[Text]"/>
      <dgm:spPr/>
      <dgm:t>
        <a:bodyPr/>
        <a:lstStyle/>
        <a:p>
          <a:r>
            <a:rPr lang="en-US" u="sng" dirty="0" smtClean="0"/>
            <a:t>Roads</a:t>
          </a:r>
        </a:p>
        <a:p>
          <a:r>
            <a:rPr lang="en-US" dirty="0" smtClean="0"/>
            <a:t>100</a:t>
          </a:r>
          <a:endParaRPr lang="en-US" dirty="0"/>
        </a:p>
      </dgm:t>
    </dgm:pt>
    <dgm:pt modelId="{5707621B-1EFD-4064-AC5E-D8572F688A76}" type="parTrans" cxnId="{BC1D177D-0008-40E1-A0A5-E691A9008322}">
      <dgm:prSet/>
      <dgm:spPr/>
      <dgm:t>
        <a:bodyPr/>
        <a:lstStyle/>
        <a:p>
          <a:endParaRPr lang="en-US"/>
        </a:p>
      </dgm:t>
    </dgm:pt>
    <dgm:pt modelId="{F33ADE36-492D-484F-9B2A-7DCB04283793}" type="sibTrans" cxnId="{BC1D177D-0008-40E1-A0A5-E691A9008322}">
      <dgm:prSet/>
      <dgm:spPr/>
      <dgm:t>
        <a:bodyPr/>
        <a:lstStyle/>
        <a:p>
          <a:endParaRPr lang="en-US"/>
        </a:p>
      </dgm:t>
    </dgm:pt>
    <dgm:pt modelId="{F611589E-0418-493F-AC0B-8766168DA727}">
      <dgm:prSet phldrT="[Text]"/>
      <dgm:spPr/>
      <dgm:t>
        <a:bodyPr/>
        <a:lstStyle/>
        <a:p>
          <a:r>
            <a:rPr lang="en-US" dirty="0" smtClean="0"/>
            <a:t>Railway</a:t>
          </a:r>
        </a:p>
        <a:p>
          <a:r>
            <a:rPr lang="en-US" dirty="0" smtClean="0"/>
            <a:t>200</a:t>
          </a:r>
          <a:endParaRPr lang="en-US" dirty="0"/>
        </a:p>
      </dgm:t>
    </dgm:pt>
    <dgm:pt modelId="{6055ABDE-F1AC-4F3A-BC92-82A3358610B5}" type="parTrans" cxnId="{3AC1A01A-4043-4C43-80EC-C63DB28463CB}">
      <dgm:prSet/>
      <dgm:spPr/>
      <dgm:t>
        <a:bodyPr/>
        <a:lstStyle/>
        <a:p>
          <a:endParaRPr lang="en-US"/>
        </a:p>
      </dgm:t>
    </dgm:pt>
    <dgm:pt modelId="{7530471A-51EA-4D94-AC99-60A41C419630}" type="sibTrans" cxnId="{3AC1A01A-4043-4C43-80EC-C63DB28463CB}">
      <dgm:prSet/>
      <dgm:spPr/>
      <dgm:t>
        <a:bodyPr/>
        <a:lstStyle/>
        <a:p>
          <a:endParaRPr lang="en-US"/>
        </a:p>
      </dgm:t>
    </dgm:pt>
    <dgm:pt modelId="{5846A33C-3578-44A4-AAFD-16014F202D1E}">
      <dgm:prSet phldrT="[Text]"/>
      <dgm:spPr/>
      <dgm:t>
        <a:bodyPr/>
        <a:lstStyle/>
        <a:p>
          <a:r>
            <a:rPr lang="en-US" dirty="0" smtClean="0"/>
            <a:t>Highway</a:t>
          </a:r>
        </a:p>
        <a:p>
          <a:r>
            <a:rPr lang="en-US" dirty="0" smtClean="0"/>
            <a:t>1100</a:t>
          </a:r>
          <a:endParaRPr lang="en-US" dirty="0"/>
        </a:p>
      </dgm:t>
    </dgm:pt>
    <dgm:pt modelId="{7BAEA22E-B9CC-48BB-824A-6AB5B51EF887}" type="parTrans" cxnId="{83AD860D-E769-4D7A-8CE0-B63CB22D8B3F}">
      <dgm:prSet/>
      <dgm:spPr/>
      <dgm:t>
        <a:bodyPr/>
        <a:lstStyle/>
        <a:p>
          <a:endParaRPr lang="en-US"/>
        </a:p>
      </dgm:t>
    </dgm:pt>
    <dgm:pt modelId="{1E41CE99-F1B6-4C2A-98C2-BD88A2E93537}" type="sibTrans" cxnId="{83AD860D-E769-4D7A-8CE0-B63CB22D8B3F}">
      <dgm:prSet/>
      <dgm:spPr/>
      <dgm:t>
        <a:bodyPr/>
        <a:lstStyle/>
        <a:p>
          <a:endParaRPr lang="en-US"/>
        </a:p>
      </dgm:t>
    </dgm:pt>
    <dgm:pt modelId="{E0E93E89-860E-4121-90C5-2F6C026814DF}">
      <dgm:prSet phldrT="[Text]"/>
      <dgm:spPr/>
      <dgm:t>
        <a:bodyPr/>
        <a:lstStyle/>
        <a:p>
          <a:r>
            <a:rPr lang="en-US" u="none" dirty="0" smtClean="0"/>
            <a:t>Road</a:t>
          </a:r>
        </a:p>
        <a:p>
          <a:r>
            <a:rPr lang="en-US" dirty="0" smtClean="0"/>
            <a:t>1200</a:t>
          </a:r>
          <a:endParaRPr lang="en-US" dirty="0"/>
        </a:p>
      </dgm:t>
    </dgm:pt>
    <dgm:pt modelId="{5D1EE9C4-83C5-40FB-BB88-BD4DC1FAB72E}" type="parTrans" cxnId="{0D0000FF-10CE-4215-AFB6-577D8545BB0C}">
      <dgm:prSet/>
      <dgm:spPr/>
      <dgm:t>
        <a:bodyPr/>
        <a:lstStyle/>
        <a:p>
          <a:endParaRPr lang="en-US"/>
        </a:p>
      </dgm:t>
    </dgm:pt>
    <dgm:pt modelId="{C48CB233-0E10-4185-BC1C-9D1DA47CC5B5}" type="sibTrans" cxnId="{0D0000FF-10CE-4215-AFB6-577D8545BB0C}">
      <dgm:prSet/>
      <dgm:spPr/>
      <dgm:t>
        <a:bodyPr/>
        <a:lstStyle/>
        <a:p>
          <a:endParaRPr lang="en-US"/>
        </a:p>
      </dgm:t>
    </dgm:pt>
    <dgm:pt modelId="{CD1A382D-94AF-4FB6-9D95-1698A8046ED7}">
      <dgm:prSet phldrT="[Text]"/>
      <dgm:spPr/>
      <dgm:t>
        <a:bodyPr/>
        <a:lstStyle/>
        <a:p>
          <a:r>
            <a:rPr lang="en-US" dirty="0" err="1" smtClean="0"/>
            <a:t>Object:Road:attributes</a:t>
          </a:r>
          <a:endParaRPr lang="en-US" dirty="0"/>
        </a:p>
      </dgm:t>
    </dgm:pt>
    <dgm:pt modelId="{429916D9-7199-492F-9410-B76AB9B9CAF1}" type="parTrans" cxnId="{081E5EDA-7859-40F1-9230-CEB3CF9DDAA5}">
      <dgm:prSet/>
      <dgm:spPr/>
      <dgm:t>
        <a:bodyPr/>
        <a:lstStyle/>
        <a:p>
          <a:endParaRPr lang="en-US"/>
        </a:p>
      </dgm:t>
    </dgm:pt>
    <dgm:pt modelId="{C2D153A4-7810-4FAA-ADE9-6E6CB07A13C3}" type="sibTrans" cxnId="{081E5EDA-7859-40F1-9230-CEB3CF9DDAA5}">
      <dgm:prSet/>
      <dgm:spPr/>
      <dgm:t>
        <a:bodyPr/>
        <a:lstStyle/>
        <a:p>
          <a:endParaRPr lang="en-US"/>
        </a:p>
      </dgm:t>
    </dgm:pt>
    <dgm:pt modelId="{9E0B90DE-99C9-4755-A5C0-C60FFD3D147C}">
      <dgm:prSet phldrT="[Text]"/>
      <dgm:spPr/>
      <dgm:t>
        <a:bodyPr/>
        <a:lstStyle/>
        <a:p>
          <a:r>
            <a:rPr lang="en-US" dirty="0" smtClean="0"/>
            <a:t>Width</a:t>
          </a:r>
          <a:endParaRPr lang="en-US" dirty="0"/>
        </a:p>
      </dgm:t>
    </dgm:pt>
    <dgm:pt modelId="{46582FB3-F295-401F-B98E-96471827B49F}" type="parTrans" cxnId="{C2727685-9937-4362-91CE-8C5CF10D11B7}">
      <dgm:prSet/>
      <dgm:spPr/>
      <dgm:t>
        <a:bodyPr/>
        <a:lstStyle/>
        <a:p>
          <a:endParaRPr lang="en-US"/>
        </a:p>
      </dgm:t>
    </dgm:pt>
    <dgm:pt modelId="{2B84DE95-DCFD-4ED5-8755-75C3D2799FA9}" type="sibTrans" cxnId="{C2727685-9937-4362-91CE-8C5CF10D11B7}">
      <dgm:prSet/>
      <dgm:spPr/>
      <dgm:t>
        <a:bodyPr/>
        <a:lstStyle/>
        <a:p>
          <a:endParaRPr lang="en-US"/>
        </a:p>
      </dgm:t>
    </dgm:pt>
    <dgm:pt modelId="{5B3ADB9D-4458-4787-AB0E-E29EF630F2DF}">
      <dgm:prSet phldrT="[Text]"/>
      <dgm:spPr/>
      <dgm:t>
        <a:bodyPr/>
        <a:lstStyle/>
        <a:p>
          <a:r>
            <a:rPr lang="en-US" dirty="0" smtClean="0"/>
            <a:t>Pavement</a:t>
          </a:r>
          <a:endParaRPr lang="en-US" dirty="0"/>
        </a:p>
      </dgm:t>
    </dgm:pt>
    <dgm:pt modelId="{11DD232C-B0F1-41EF-B8D4-4E00FBF5B122}" type="parTrans" cxnId="{0F51B75B-D32B-4AD6-A58B-C325172136E1}">
      <dgm:prSet/>
      <dgm:spPr/>
      <dgm:t>
        <a:bodyPr/>
        <a:lstStyle/>
        <a:p>
          <a:endParaRPr lang="en-US"/>
        </a:p>
      </dgm:t>
    </dgm:pt>
    <dgm:pt modelId="{E9FD03D0-F0EE-44A9-A781-C756A0884621}" type="sibTrans" cxnId="{0F51B75B-D32B-4AD6-A58B-C325172136E1}">
      <dgm:prSet/>
      <dgm:spPr/>
      <dgm:t>
        <a:bodyPr/>
        <a:lstStyle/>
        <a:p>
          <a:endParaRPr lang="en-US"/>
        </a:p>
      </dgm:t>
    </dgm:pt>
    <dgm:pt modelId="{84409F46-B753-48F6-8C26-E596CD1043E2}">
      <dgm:prSet/>
      <dgm:spPr/>
      <dgm:t>
        <a:bodyPr/>
        <a:lstStyle/>
        <a:p>
          <a:r>
            <a:rPr lang="en-US" dirty="0" smtClean="0"/>
            <a:t>Airports</a:t>
          </a:r>
        </a:p>
        <a:p>
          <a:r>
            <a:rPr lang="en-US" dirty="0" smtClean="0"/>
            <a:t>300</a:t>
          </a:r>
          <a:endParaRPr lang="en-US" dirty="0"/>
        </a:p>
      </dgm:t>
    </dgm:pt>
    <dgm:pt modelId="{4D68F4F4-C13B-433B-8934-5FDE82B3DB48}" type="parTrans" cxnId="{80DC39E0-53FF-4CD1-8377-74F1CB84BE0A}">
      <dgm:prSet/>
      <dgm:spPr/>
      <dgm:t>
        <a:bodyPr/>
        <a:lstStyle/>
        <a:p>
          <a:endParaRPr lang="en-US"/>
        </a:p>
      </dgm:t>
    </dgm:pt>
    <dgm:pt modelId="{34EB98F8-EA2D-456F-A8A7-71B3C3B42C1C}" type="sibTrans" cxnId="{80DC39E0-53FF-4CD1-8377-74F1CB84BE0A}">
      <dgm:prSet/>
      <dgm:spPr/>
      <dgm:t>
        <a:bodyPr/>
        <a:lstStyle/>
        <a:p>
          <a:endParaRPr lang="en-US"/>
        </a:p>
      </dgm:t>
    </dgm:pt>
    <dgm:pt modelId="{E49DBB01-2197-40EE-9154-D0686397DB24}">
      <dgm:prSet/>
      <dgm:spPr/>
      <dgm:t>
        <a:bodyPr/>
        <a:lstStyle/>
        <a:p>
          <a:r>
            <a:rPr lang="en-US" dirty="0" smtClean="0"/>
            <a:t>Path</a:t>
          </a:r>
        </a:p>
        <a:p>
          <a:r>
            <a:rPr lang="en-US" dirty="0" smtClean="0"/>
            <a:t>1300</a:t>
          </a:r>
          <a:endParaRPr lang="en-US" dirty="0"/>
        </a:p>
      </dgm:t>
    </dgm:pt>
    <dgm:pt modelId="{F8DD385C-8227-4C3B-B31F-FB05F4B7AF6C}" type="parTrans" cxnId="{1564A0E1-E3D0-4B9E-9F4E-E543EFD5A1E4}">
      <dgm:prSet/>
      <dgm:spPr/>
      <dgm:t>
        <a:bodyPr/>
        <a:lstStyle/>
        <a:p>
          <a:endParaRPr lang="en-US"/>
        </a:p>
      </dgm:t>
    </dgm:pt>
    <dgm:pt modelId="{9D74439E-F015-4AA0-859B-B7ED8F86157C}" type="sibTrans" cxnId="{1564A0E1-E3D0-4B9E-9F4E-E543EFD5A1E4}">
      <dgm:prSet/>
      <dgm:spPr/>
      <dgm:t>
        <a:bodyPr/>
        <a:lstStyle/>
        <a:p>
          <a:endParaRPr lang="en-US"/>
        </a:p>
      </dgm:t>
    </dgm:pt>
    <dgm:pt modelId="{DA986FB8-BFFF-4371-8055-29772F93E1EB}">
      <dgm:prSet/>
      <dgm:spPr/>
      <dgm:t>
        <a:bodyPr/>
        <a:lstStyle/>
        <a:p>
          <a:r>
            <a:rPr lang="en-US" dirty="0" smtClean="0"/>
            <a:t>Etc..</a:t>
          </a:r>
          <a:endParaRPr lang="en-US" dirty="0"/>
        </a:p>
      </dgm:t>
    </dgm:pt>
    <dgm:pt modelId="{38F44EE8-08D9-4BC5-8839-21BABB788F80}" type="parTrans" cxnId="{F0F6C67D-3641-4E3D-81EC-D81DCD25FCE5}">
      <dgm:prSet/>
      <dgm:spPr/>
      <dgm:t>
        <a:bodyPr/>
        <a:lstStyle/>
        <a:p>
          <a:endParaRPr lang="en-US"/>
        </a:p>
      </dgm:t>
    </dgm:pt>
    <dgm:pt modelId="{3795672A-BD10-4D28-951B-E38B765D5CC3}" type="sibTrans" cxnId="{F0F6C67D-3641-4E3D-81EC-D81DCD25FCE5}">
      <dgm:prSet/>
      <dgm:spPr/>
      <dgm:t>
        <a:bodyPr/>
        <a:lstStyle/>
        <a:p>
          <a:endParaRPr lang="en-US"/>
        </a:p>
      </dgm:t>
    </dgm:pt>
    <dgm:pt modelId="{B4F5C7B2-9351-47F7-A0E3-1565B5AC439E}">
      <dgm:prSet/>
      <dgm:spPr/>
      <dgm:t>
        <a:bodyPr/>
        <a:lstStyle/>
        <a:p>
          <a:r>
            <a:rPr lang="en-US" u="sng" dirty="0" smtClean="0"/>
            <a:t>Highway</a:t>
          </a:r>
        </a:p>
        <a:p>
          <a:r>
            <a:rPr lang="en-US" dirty="0" smtClean="0"/>
            <a:t>1100</a:t>
          </a:r>
          <a:endParaRPr lang="en-US" dirty="0"/>
        </a:p>
      </dgm:t>
    </dgm:pt>
    <dgm:pt modelId="{D914ECA8-397D-499E-ADB2-8FD977112A7A}" type="parTrans" cxnId="{096873E5-B683-43E5-A078-0EA4BF444B81}">
      <dgm:prSet/>
      <dgm:spPr/>
    </dgm:pt>
    <dgm:pt modelId="{FFC89160-15C8-4EE2-BB2C-42F6BC614ABE}" type="sibTrans" cxnId="{096873E5-B683-43E5-A078-0EA4BF444B81}">
      <dgm:prSet/>
      <dgm:spPr/>
    </dgm:pt>
    <dgm:pt modelId="{6FB8E753-22AA-4C22-903F-892C9799420D}" type="pres">
      <dgm:prSet presAssocID="{C92CBA73-3BD2-46D8-84F4-546002EF53EC}" presName="Name0" presStyleCnt="0">
        <dgm:presLayoutVars>
          <dgm:dir/>
          <dgm:animLvl val="lvl"/>
          <dgm:resizeHandles val="exact"/>
        </dgm:presLayoutVars>
      </dgm:prSet>
      <dgm:spPr/>
      <dgm:t>
        <a:bodyPr/>
        <a:lstStyle/>
        <a:p>
          <a:endParaRPr lang="en-US"/>
        </a:p>
      </dgm:t>
    </dgm:pt>
    <dgm:pt modelId="{65D0CABA-FE10-4FE3-9625-CD4978F386B2}" type="pres">
      <dgm:prSet presAssocID="{CD1A382D-94AF-4FB6-9D95-1698A8046ED7}" presName="boxAndChildren" presStyleCnt="0"/>
      <dgm:spPr/>
    </dgm:pt>
    <dgm:pt modelId="{32FF767D-D305-447D-9492-52D94E311773}" type="pres">
      <dgm:prSet presAssocID="{CD1A382D-94AF-4FB6-9D95-1698A8046ED7}" presName="parentTextBox" presStyleLbl="node1" presStyleIdx="0" presStyleCnt="3"/>
      <dgm:spPr/>
      <dgm:t>
        <a:bodyPr/>
        <a:lstStyle/>
        <a:p>
          <a:endParaRPr lang="en-US"/>
        </a:p>
      </dgm:t>
    </dgm:pt>
    <dgm:pt modelId="{CA6AFDB0-53A5-479B-9847-D7E254806476}" type="pres">
      <dgm:prSet presAssocID="{CD1A382D-94AF-4FB6-9D95-1698A8046ED7}" presName="entireBox" presStyleLbl="node1" presStyleIdx="0" presStyleCnt="3"/>
      <dgm:spPr/>
      <dgm:t>
        <a:bodyPr/>
        <a:lstStyle/>
        <a:p>
          <a:endParaRPr lang="en-US"/>
        </a:p>
      </dgm:t>
    </dgm:pt>
    <dgm:pt modelId="{DBE33C80-B5DE-479F-B402-01D52A349A32}" type="pres">
      <dgm:prSet presAssocID="{CD1A382D-94AF-4FB6-9D95-1698A8046ED7}" presName="descendantBox" presStyleCnt="0"/>
      <dgm:spPr/>
    </dgm:pt>
    <dgm:pt modelId="{FFCB4C10-7D47-47C6-A356-0F2CDA82D170}" type="pres">
      <dgm:prSet presAssocID="{9E0B90DE-99C9-4755-A5C0-C60FFD3D147C}" presName="childTextBox" presStyleLbl="fgAccFollowNode1" presStyleIdx="0" presStyleCnt="9">
        <dgm:presLayoutVars>
          <dgm:bulletEnabled val="1"/>
        </dgm:presLayoutVars>
      </dgm:prSet>
      <dgm:spPr/>
      <dgm:t>
        <a:bodyPr/>
        <a:lstStyle/>
        <a:p>
          <a:endParaRPr lang="en-US"/>
        </a:p>
      </dgm:t>
    </dgm:pt>
    <dgm:pt modelId="{6B449A68-BC15-4D8D-A341-B2F9E1784CFD}" type="pres">
      <dgm:prSet presAssocID="{5B3ADB9D-4458-4787-AB0E-E29EF630F2DF}" presName="childTextBox" presStyleLbl="fgAccFollowNode1" presStyleIdx="1" presStyleCnt="9">
        <dgm:presLayoutVars>
          <dgm:bulletEnabled val="1"/>
        </dgm:presLayoutVars>
      </dgm:prSet>
      <dgm:spPr/>
      <dgm:t>
        <a:bodyPr/>
        <a:lstStyle/>
        <a:p>
          <a:endParaRPr lang="en-US"/>
        </a:p>
      </dgm:t>
    </dgm:pt>
    <dgm:pt modelId="{D3100D36-C4F6-41D4-8A7C-CA12279910BD}" type="pres">
      <dgm:prSet presAssocID="{DA986FB8-BFFF-4371-8055-29772F93E1EB}" presName="childTextBox" presStyleLbl="fgAccFollowNode1" presStyleIdx="2" presStyleCnt="9">
        <dgm:presLayoutVars>
          <dgm:bulletEnabled val="1"/>
        </dgm:presLayoutVars>
      </dgm:prSet>
      <dgm:spPr/>
      <dgm:t>
        <a:bodyPr/>
        <a:lstStyle/>
        <a:p>
          <a:endParaRPr lang="en-US"/>
        </a:p>
      </dgm:t>
    </dgm:pt>
    <dgm:pt modelId="{5AED501F-6528-4D5B-9228-E41878B580EE}" type="pres">
      <dgm:prSet presAssocID="{1E41CE99-F1B6-4C2A-98C2-BD88A2E93537}" presName="sp" presStyleCnt="0"/>
      <dgm:spPr/>
    </dgm:pt>
    <dgm:pt modelId="{2D95EFA0-18E6-4A00-B54D-6A8F92923C11}" type="pres">
      <dgm:prSet presAssocID="{5846A33C-3578-44A4-AAFD-16014F202D1E}" presName="arrowAndChildren" presStyleCnt="0"/>
      <dgm:spPr/>
    </dgm:pt>
    <dgm:pt modelId="{DE142BBC-912A-40D6-BC68-573DEA4E5B60}" type="pres">
      <dgm:prSet presAssocID="{5846A33C-3578-44A4-AAFD-16014F202D1E}" presName="parentTextArrow" presStyleLbl="node1" presStyleIdx="0" presStyleCnt="3"/>
      <dgm:spPr/>
      <dgm:t>
        <a:bodyPr/>
        <a:lstStyle/>
        <a:p>
          <a:endParaRPr lang="en-US"/>
        </a:p>
      </dgm:t>
    </dgm:pt>
    <dgm:pt modelId="{48DE7A92-9723-49E7-B541-9650672B4841}" type="pres">
      <dgm:prSet presAssocID="{5846A33C-3578-44A4-AAFD-16014F202D1E}" presName="arrow" presStyleLbl="node1" presStyleIdx="1" presStyleCnt="3"/>
      <dgm:spPr/>
      <dgm:t>
        <a:bodyPr/>
        <a:lstStyle/>
        <a:p>
          <a:endParaRPr lang="en-US"/>
        </a:p>
      </dgm:t>
    </dgm:pt>
    <dgm:pt modelId="{0201F882-65DD-45FD-8286-3D34AAFEE887}" type="pres">
      <dgm:prSet presAssocID="{5846A33C-3578-44A4-AAFD-16014F202D1E}" presName="descendantArrow" presStyleCnt="0"/>
      <dgm:spPr/>
    </dgm:pt>
    <dgm:pt modelId="{8DBAC2B1-E477-464B-BA52-9A1153E9D325}" type="pres">
      <dgm:prSet presAssocID="{B4F5C7B2-9351-47F7-A0E3-1565B5AC439E}" presName="childTextArrow" presStyleLbl="fgAccFollowNode1" presStyleIdx="3" presStyleCnt="9">
        <dgm:presLayoutVars>
          <dgm:bulletEnabled val="1"/>
        </dgm:presLayoutVars>
      </dgm:prSet>
      <dgm:spPr/>
      <dgm:t>
        <a:bodyPr/>
        <a:lstStyle/>
        <a:p>
          <a:endParaRPr lang="en-US"/>
        </a:p>
      </dgm:t>
    </dgm:pt>
    <dgm:pt modelId="{AA7F8220-E57B-48B6-95B9-1E2729A6B433}" type="pres">
      <dgm:prSet presAssocID="{E0E93E89-860E-4121-90C5-2F6C026814DF}" presName="childTextArrow" presStyleLbl="fgAccFollowNode1" presStyleIdx="4" presStyleCnt="9">
        <dgm:presLayoutVars>
          <dgm:bulletEnabled val="1"/>
        </dgm:presLayoutVars>
      </dgm:prSet>
      <dgm:spPr/>
      <dgm:t>
        <a:bodyPr/>
        <a:lstStyle/>
        <a:p>
          <a:endParaRPr lang="en-US"/>
        </a:p>
      </dgm:t>
    </dgm:pt>
    <dgm:pt modelId="{2B0F07CC-5DB4-4BEF-B7E3-BE0C28F11A9D}" type="pres">
      <dgm:prSet presAssocID="{E49DBB01-2197-40EE-9154-D0686397DB24}" presName="childTextArrow" presStyleLbl="fgAccFollowNode1" presStyleIdx="5" presStyleCnt="9">
        <dgm:presLayoutVars>
          <dgm:bulletEnabled val="1"/>
        </dgm:presLayoutVars>
      </dgm:prSet>
      <dgm:spPr/>
      <dgm:t>
        <a:bodyPr/>
        <a:lstStyle/>
        <a:p>
          <a:endParaRPr lang="en-US"/>
        </a:p>
      </dgm:t>
    </dgm:pt>
    <dgm:pt modelId="{8FD07E15-75F2-4E45-AFAF-5F9FEE3649C6}" type="pres">
      <dgm:prSet presAssocID="{68E7B888-E98B-481E-9264-2ADA0B8E723C}" presName="sp" presStyleCnt="0"/>
      <dgm:spPr/>
    </dgm:pt>
    <dgm:pt modelId="{AD2454ED-D787-4316-87E3-358033428356}" type="pres">
      <dgm:prSet presAssocID="{2B8B9ACE-442D-408C-ADFB-8E4F0772967A}" presName="arrowAndChildren" presStyleCnt="0"/>
      <dgm:spPr/>
    </dgm:pt>
    <dgm:pt modelId="{E346F723-8016-4AC3-BE28-5FA2C413C841}" type="pres">
      <dgm:prSet presAssocID="{2B8B9ACE-442D-408C-ADFB-8E4F0772967A}" presName="parentTextArrow" presStyleLbl="node1" presStyleIdx="1" presStyleCnt="3"/>
      <dgm:spPr/>
      <dgm:t>
        <a:bodyPr/>
        <a:lstStyle/>
        <a:p>
          <a:endParaRPr lang="en-US"/>
        </a:p>
      </dgm:t>
    </dgm:pt>
    <dgm:pt modelId="{3F60D5B3-0609-4878-AB02-92E07419C74A}" type="pres">
      <dgm:prSet presAssocID="{2B8B9ACE-442D-408C-ADFB-8E4F0772967A}" presName="arrow" presStyleLbl="node1" presStyleIdx="2" presStyleCnt="3"/>
      <dgm:spPr/>
      <dgm:t>
        <a:bodyPr/>
        <a:lstStyle/>
        <a:p>
          <a:endParaRPr lang="en-US"/>
        </a:p>
      </dgm:t>
    </dgm:pt>
    <dgm:pt modelId="{56B7BA31-B7C9-4064-953D-086D31422752}" type="pres">
      <dgm:prSet presAssocID="{2B8B9ACE-442D-408C-ADFB-8E4F0772967A}" presName="descendantArrow" presStyleCnt="0"/>
      <dgm:spPr/>
    </dgm:pt>
    <dgm:pt modelId="{5405F7FB-36A4-4890-8F19-1761A91FAC73}" type="pres">
      <dgm:prSet presAssocID="{3411296E-078F-4123-A282-314910A2ED95}" presName="childTextArrow" presStyleLbl="fgAccFollowNode1" presStyleIdx="6" presStyleCnt="9">
        <dgm:presLayoutVars>
          <dgm:bulletEnabled val="1"/>
        </dgm:presLayoutVars>
      </dgm:prSet>
      <dgm:spPr/>
      <dgm:t>
        <a:bodyPr/>
        <a:lstStyle/>
        <a:p>
          <a:endParaRPr lang="en-US"/>
        </a:p>
      </dgm:t>
    </dgm:pt>
    <dgm:pt modelId="{A833AE0A-167C-4752-B707-5C3414729AE5}" type="pres">
      <dgm:prSet presAssocID="{F611589E-0418-493F-AC0B-8766168DA727}" presName="childTextArrow" presStyleLbl="fgAccFollowNode1" presStyleIdx="7" presStyleCnt="9">
        <dgm:presLayoutVars>
          <dgm:bulletEnabled val="1"/>
        </dgm:presLayoutVars>
      </dgm:prSet>
      <dgm:spPr/>
      <dgm:t>
        <a:bodyPr/>
        <a:lstStyle/>
        <a:p>
          <a:endParaRPr lang="en-US"/>
        </a:p>
      </dgm:t>
    </dgm:pt>
    <dgm:pt modelId="{199AF7BE-3BFA-4FD2-A15B-750539B0D52F}" type="pres">
      <dgm:prSet presAssocID="{84409F46-B753-48F6-8C26-E596CD1043E2}" presName="childTextArrow" presStyleLbl="fgAccFollowNode1" presStyleIdx="8" presStyleCnt="9">
        <dgm:presLayoutVars>
          <dgm:bulletEnabled val="1"/>
        </dgm:presLayoutVars>
      </dgm:prSet>
      <dgm:spPr/>
      <dgm:t>
        <a:bodyPr/>
        <a:lstStyle/>
        <a:p>
          <a:endParaRPr lang="en-US"/>
        </a:p>
      </dgm:t>
    </dgm:pt>
  </dgm:ptLst>
  <dgm:cxnLst>
    <dgm:cxn modelId="{317BE67B-D622-42A7-BABB-F3EBB260A16B}" type="presOf" srcId="{E0E93E89-860E-4121-90C5-2F6C026814DF}" destId="{AA7F8220-E57B-48B6-95B9-1E2729A6B433}" srcOrd="0" destOrd="0" presId="urn:microsoft.com/office/officeart/2005/8/layout/process4"/>
    <dgm:cxn modelId="{0D0000FF-10CE-4215-AFB6-577D8545BB0C}" srcId="{5846A33C-3578-44A4-AAFD-16014F202D1E}" destId="{E0E93E89-860E-4121-90C5-2F6C026814DF}" srcOrd="1" destOrd="0" parTransId="{5D1EE9C4-83C5-40FB-BB88-BD4DC1FAB72E}" sibTransId="{C48CB233-0E10-4185-BC1C-9D1DA47CC5B5}"/>
    <dgm:cxn modelId="{BC1D177D-0008-40E1-A0A5-E691A9008322}" srcId="{2B8B9ACE-442D-408C-ADFB-8E4F0772967A}" destId="{3411296E-078F-4123-A282-314910A2ED95}" srcOrd="0" destOrd="0" parTransId="{5707621B-1EFD-4064-AC5E-D8572F688A76}" sibTransId="{F33ADE36-492D-484F-9B2A-7DCB04283793}"/>
    <dgm:cxn modelId="{C2727685-9937-4362-91CE-8C5CF10D11B7}" srcId="{CD1A382D-94AF-4FB6-9D95-1698A8046ED7}" destId="{9E0B90DE-99C9-4755-A5C0-C60FFD3D147C}" srcOrd="0" destOrd="0" parTransId="{46582FB3-F295-401F-B98E-96471827B49F}" sibTransId="{2B84DE95-DCFD-4ED5-8755-75C3D2799FA9}"/>
    <dgm:cxn modelId="{663AF0F5-23E0-424A-89F7-3BFB35F12DD7}" type="presOf" srcId="{CD1A382D-94AF-4FB6-9D95-1698A8046ED7}" destId="{CA6AFDB0-53A5-479B-9847-D7E254806476}" srcOrd="1" destOrd="0" presId="urn:microsoft.com/office/officeart/2005/8/layout/process4"/>
    <dgm:cxn modelId="{83AD860D-E769-4D7A-8CE0-B63CB22D8B3F}" srcId="{C92CBA73-3BD2-46D8-84F4-546002EF53EC}" destId="{5846A33C-3578-44A4-AAFD-16014F202D1E}" srcOrd="1" destOrd="0" parTransId="{7BAEA22E-B9CC-48BB-824A-6AB5B51EF887}" sibTransId="{1E41CE99-F1B6-4C2A-98C2-BD88A2E93537}"/>
    <dgm:cxn modelId="{94F9585A-1CFC-45A6-9B52-458B18ACC0C5}" type="presOf" srcId="{5846A33C-3578-44A4-AAFD-16014F202D1E}" destId="{48DE7A92-9723-49E7-B541-9650672B4841}" srcOrd="1" destOrd="0" presId="urn:microsoft.com/office/officeart/2005/8/layout/process4"/>
    <dgm:cxn modelId="{096873E5-B683-43E5-A078-0EA4BF444B81}" srcId="{5846A33C-3578-44A4-AAFD-16014F202D1E}" destId="{B4F5C7B2-9351-47F7-A0E3-1565B5AC439E}" srcOrd="0" destOrd="0" parTransId="{D914ECA8-397D-499E-ADB2-8FD977112A7A}" sibTransId="{FFC89160-15C8-4EE2-BB2C-42F6BC614ABE}"/>
    <dgm:cxn modelId="{BEF12E7D-8634-4B1A-99A3-C8CA8BD8EBB8}" type="presOf" srcId="{E49DBB01-2197-40EE-9154-D0686397DB24}" destId="{2B0F07CC-5DB4-4BEF-B7E3-BE0C28F11A9D}" srcOrd="0" destOrd="0" presId="urn:microsoft.com/office/officeart/2005/8/layout/process4"/>
    <dgm:cxn modelId="{0359CDD9-FA1B-4920-A167-DEFDAFF34830}" type="presOf" srcId="{DA986FB8-BFFF-4371-8055-29772F93E1EB}" destId="{D3100D36-C4F6-41D4-8A7C-CA12279910BD}" srcOrd="0" destOrd="0" presId="urn:microsoft.com/office/officeart/2005/8/layout/process4"/>
    <dgm:cxn modelId="{4AD07AE8-E452-46E7-BF99-63AC17A163BF}" type="presOf" srcId="{5B3ADB9D-4458-4787-AB0E-E29EF630F2DF}" destId="{6B449A68-BC15-4D8D-A341-B2F9E1784CFD}" srcOrd="0" destOrd="0" presId="urn:microsoft.com/office/officeart/2005/8/layout/process4"/>
    <dgm:cxn modelId="{F0F6C67D-3641-4E3D-81EC-D81DCD25FCE5}" srcId="{CD1A382D-94AF-4FB6-9D95-1698A8046ED7}" destId="{DA986FB8-BFFF-4371-8055-29772F93E1EB}" srcOrd="2" destOrd="0" parTransId="{38F44EE8-08D9-4BC5-8839-21BABB788F80}" sibTransId="{3795672A-BD10-4D28-951B-E38B765D5CC3}"/>
    <dgm:cxn modelId="{E2952AAD-AC6B-46D0-81FD-697D31709E7A}" type="presOf" srcId="{C92CBA73-3BD2-46D8-84F4-546002EF53EC}" destId="{6FB8E753-22AA-4C22-903F-892C9799420D}" srcOrd="0" destOrd="0" presId="urn:microsoft.com/office/officeart/2005/8/layout/process4"/>
    <dgm:cxn modelId="{69911201-F641-40FA-82B6-A9858F2AA6CB}" type="presOf" srcId="{F611589E-0418-493F-AC0B-8766168DA727}" destId="{A833AE0A-167C-4752-B707-5C3414729AE5}" srcOrd="0" destOrd="0" presId="urn:microsoft.com/office/officeart/2005/8/layout/process4"/>
    <dgm:cxn modelId="{1564A0E1-E3D0-4B9E-9F4E-E543EFD5A1E4}" srcId="{5846A33C-3578-44A4-AAFD-16014F202D1E}" destId="{E49DBB01-2197-40EE-9154-D0686397DB24}" srcOrd="2" destOrd="0" parTransId="{F8DD385C-8227-4C3B-B31F-FB05F4B7AF6C}" sibTransId="{9D74439E-F015-4AA0-859B-B7ED8F86157C}"/>
    <dgm:cxn modelId="{3AC1A01A-4043-4C43-80EC-C63DB28463CB}" srcId="{2B8B9ACE-442D-408C-ADFB-8E4F0772967A}" destId="{F611589E-0418-493F-AC0B-8766168DA727}" srcOrd="1" destOrd="0" parTransId="{6055ABDE-F1AC-4F3A-BC92-82A3358610B5}" sibTransId="{7530471A-51EA-4D94-AC99-60A41C419630}"/>
    <dgm:cxn modelId="{80DC39E0-53FF-4CD1-8377-74F1CB84BE0A}" srcId="{2B8B9ACE-442D-408C-ADFB-8E4F0772967A}" destId="{84409F46-B753-48F6-8C26-E596CD1043E2}" srcOrd="2" destOrd="0" parTransId="{4D68F4F4-C13B-433B-8934-5FDE82B3DB48}" sibTransId="{34EB98F8-EA2D-456F-A8A7-71B3C3B42C1C}"/>
    <dgm:cxn modelId="{9ABD634F-B0F9-4507-B007-51A5597969F9}" type="presOf" srcId="{2B8B9ACE-442D-408C-ADFB-8E4F0772967A}" destId="{E346F723-8016-4AC3-BE28-5FA2C413C841}" srcOrd="0" destOrd="0" presId="urn:microsoft.com/office/officeart/2005/8/layout/process4"/>
    <dgm:cxn modelId="{72DAB314-5C0D-4268-A3AF-9A9D78FDF080}" type="presOf" srcId="{9E0B90DE-99C9-4755-A5C0-C60FFD3D147C}" destId="{FFCB4C10-7D47-47C6-A356-0F2CDA82D170}" srcOrd="0" destOrd="0" presId="urn:microsoft.com/office/officeart/2005/8/layout/process4"/>
    <dgm:cxn modelId="{0F51B75B-D32B-4AD6-A58B-C325172136E1}" srcId="{CD1A382D-94AF-4FB6-9D95-1698A8046ED7}" destId="{5B3ADB9D-4458-4787-AB0E-E29EF630F2DF}" srcOrd="1" destOrd="0" parTransId="{11DD232C-B0F1-41EF-B8D4-4E00FBF5B122}" sibTransId="{E9FD03D0-F0EE-44A9-A781-C756A0884621}"/>
    <dgm:cxn modelId="{542BA58A-FC04-4F5A-B360-7FB4D3E4BA37}" type="presOf" srcId="{CD1A382D-94AF-4FB6-9D95-1698A8046ED7}" destId="{32FF767D-D305-447D-9492-52D94E311773}" srcOrd="0" destOrd="0" presId="urn:microsoft.com/office/officeart/2005/8/layout/process4"/>
    <dgm:cxn modelId="{D1652EC6-ACBF-4940-A77E-F771B17629D5}" type="presOf" srcId="{3411296E-078F-4123-A282-314910A2ED95}" destId="{5405F7FB-36A4-4890-8F19-1761A91FAC73}" srcOrd="0" destOrd="0" presId="urn:microsoft.com/office/officeart/2005/8/layout/process4"/>
    <dgm:cxn modelId="{CD2E2AEB-0618-45CD-B714-81B004DFFFDA}" type="presOf" srcId="{2B8B9ACE-442D-408C-ADFB-8E4F0772967A}" destId="{3F60D5B3-0609-4878-AB02-92E07419C74A}" srcOrd="1" destOrd="0" presId="urn:microsoft.com/office/officeart/2005/8/layout/process4"/>
    <dgm:cxn modelId="{081E5EDA-7859-40F1-9230-CEB3CF9DDAA5}" srcId="{C92CBA73-3BD2-46D8-84F4-546002EF53EC}" destId="{CD1A382D-94AF-4FB6-9D95-1698A8046ED7}" srcOrd="2" destOrd="0" parTransId="{429916D9-7199-492F-9410-B76AB9B9CAF1}" sibTransId="{C2D153A4-7810-4FAA-ADE9-6E6CB07A13C3}"/>
    <dgm:cxn modelId="{E94C7E1F-2C8C-42DB-947A-E1EBBE7B9622}" type="presOf" srcId="{5846A33C-3578-44A4-AAFD-16014F202D1E}" destId="{DE142BBC-912A-40D6-BC68-573DEA4E5B60}" srcOrd="0" destOrd="0" presId="urn:microsoft.com/office/officeart/2005/8/layout/process4"/>
    <dgm:cxn modelId="{DA89AD77-1A48-4A8A-B195-E5B4EEFC3B9B}" srcId="{C92CBA73-3BD2-46D8-84F4-546002EF53EC}" destId="{2B8B9ACE-442D-408C-ADFB-8E4F0772967A}" srcOrd="0" destOrd="0" parTransId="{D0DE8856-93C8-440E-81A1-70D8DB5BB09B}" sibTransId="{68E7B888-E98B-481E-9264-2ADA0B8E723C}"/>
    <dgm:cxn modelId="{A0336534-7406-468F-B908-BC357F1E6077}" type="presOf" srcId="{84409F46-B753-48F6-8C26-E596CD1043E2}" destId="{199AF7BE-3BFA-4FD2-A15B-750539B0D52F}" srcOrd="0" destOrd="0" presId="urn:microsoft.com/office/officeart/2005/8/layout/process4"/>
    <dgm:cxn modelId="{356C93CB-44DA-45C5-8B5A-F1573C5717B9}" type="presOf" srcId="{B4F5C7B2-9351-47F7-A0E3-1565B5AC439E}" destId="{8DBAC2B1-E477-464B-BA52-9A1153E9D325}" srcOrd="0" destOrd="0" presId="urn:microsoft.com/office/officeart/2005/8/layout/process4"/>
    <dgm:cxn modelId="{AD3A2509-A32D-4D9D-B9B3-1B2E2FDAC074}" type="presParOf" srcId="{6FB8E753-22AA-4C22-903F-892C9799420D}" destId="{65D0CABA-FE10-4FE3-9625-CD4978F386B2}" srcOrd="0" destOrd="0" presId="urn:microsoft.com/office/officeart/2005/8/layout/process4"/>
    <dgm:cxn modelId="{5772AED6-F09C-4D23-88C9-3C7514E2868C}" type="presParOf" srcId="{65D0CABA-FE10-4FE3-9625-CD4978F386B2}" destId="{32FF767D-D305-447D-9492-52D94E311773}" srcOrd="0" destOrd="0" presId="urn:microsoft.com/office/officeart/2005/8/layout/process4"/>
    <dgm:cxn modelId="{97C97B19-8135-4D0F-8AE7-EFBF10FCB3C5}" type="presParOf" srcId="{65D0CABA-FE10-4FE3-9625-CD4978F386B2}" destId="{CA6AFDB0-53A5-479B-9847-D7E254806476}" srcOrd="1" destOrd="0" presId="urn:microsoft.com/office/officeart/2005/8/layout/process4"/>
    <dgm:cxn modelId="{E8906598-C107-4B2B-ADFD-8F1F4D5412BB}" type="presParOf" srcId="{65D0CABA-FE10-4FE3-9625-CD4978F386B2}" destId="{DBE33C80-B5DE-479F-B402-01D52A349A32}" srcOrd="2" destOrd="0" presId="urn:microsoft.com/office/officeart/2005/8/layout/process4"/>
    <dgm:cxn modelId="{D51F9E7C-C00C-4A3F-9C45-934D116633E2}" type="presParOf" srcId="{DBE33C80-B5DE-479F-B402-01D52A349A32}" destId="{FFCB4C10-7D47-47C6-A356-0F2CDA82D170}" srcOrd="0" destOrd="0" presId="urn:microsoft.com/office/officeart/2005/8/layout/process4"/>
    <dgm:cxn modelId="{072C85D3-3B70-486F-B7D5-3111DBBFD981}" type="presParOf" srcId="{DBE33C80-B5DE-479F-B402-01D52A349A32}" destId="{6B449A68-BC15-4D8D-A341-B2F9E1784CFD}" srcOrd="1" destOrd="0" presId="urn:microsoft.com/office/officeart/2005/8/layout/process4"/>
    <dgm:cxn modelId="{A85EFD00-DF80-4821-B9C3-B2BD896F0437}" type="presParOf" srcId="{DBE33C80-B5DE-479F-B402-01D52A349A32}" destId="{D3100D36-C4F6-41D4-8A7C-CA12279910BD}" srcOrd="2" destOrd="0" presId="urn:microsoft.com/office/officeart/2005/8/layout/process4"/>
    <dgm:cxn modelId="{51575E97-5113-4C42-9438-0D04B1AA095A}" type="presParOf" srcId="{6FB8E753-22AA-4C22-903F-892C9799420D}" destId="{5AED501F-6528-4D5B-9228-E41878B580EE}" srcOrd="1" destOrd="0" presId="urn:microsoft.com/office/officeart/2005/8/layout/process4"/>
    <dgm:cxn modelId="{303B35E0-AEE4-41FD-ADA8-ED80B70FA55D}" type="presParOf" srcId="{6FB8E753-22AA-4C22-903F-892C9799420D}" destId="{2D95EFA0-18E6-4A00-B54D-6A8F92923C11}" srcOrd="2" destOrd="0" presId="urn:microsoft.com/office/officeart/2005/8/layout/process4"/>
    <dgm:cxn modelId="{3572D50B-442F-45C1-AB5E-CBD9FEC8E5F9}" type="presParOf" srcId="{2D95EFA0-18E6-4A00-B54D-6A8F92923C11}" destId="{DE142BBC-912A-40D6-BC68-573DEA4E5B60}" srcOrd="0" destOrd="0" presId="urn:microsoft.com/office/officeart/2005/8/layout/process4"/>
    <dgm:cxn modelId="{263B53F4-7A9E-4ACD-BFF6-A1DBFD9900FA}" type="presParOf" srcId="{2D95EFA0-18E6-4A00-B54D-6A8F92923C11}" destId="{48DE7A92-9723-49E7-B541-9650672B4841}" srcOrd="1" destOrd="0" presId="urn:microsoft.com/office/officeart/2005/8/layout/process4"/>
    <dgm:cxn modelId="{BD424AC7-6EF8-40E7-A8D0-7D7D02940B38}" type="presParOf" srcId="{2D95EFA0-18E6-4A00-B54D-6A8F92923C11}" destId="{0201F882-65DD-45FD-8286-3D34AAFEE887}" srcOrd="2" destOrd="0" presId="urn:microsoft.com/office/officeart/2005/8/layout/process4"/>
    <dgm:cxn modelId="{48BFA6AE-44D0-4EB3-80A6-25C67B2831E8}" type="presParOf" srcId="{0201F882-65DD-45FD-8286-3D34AAFEE887}" destId="{8DBAC2B1-E477-464B-BA52-9A1153E9D325}" srcOrd="0" destOrd="0" presId="urn:microsoft.com/office/officeart/2005/8/layout/process4"/>
    <dgm:cxn modelId="{FF277424-5F73-42B6-BCF5-9AE2D96946E6}" type="presParOf" srcId="{0201F882-65DD-45FD-8286-3D34AAFEE887}" destId="{AA7F8220-E57B-48B6-95B9-1E2729A6B433}" srcOrd="1" destOrd="0" presId="urn:microsoft.com/office/officeart/2005/8/layout/process4"/>
    <dgm:cxn modelId="{6300FD0D-5458-4B01-B0BC-578149D40D3F}" type="presParOf" srcId="{0201F882-65DD-45FD-8286-3D34AAFEE887}" destId="{2B0F07CC-5DB4-4BEF-B7E3-BE0C28F11A9D}" srcOrd="2" destOrd="0" presId="urn:microsoft.com/office/officeart/2005/8/layout/process4"/>
    <dgm:cxn modelId="{DE5FB503-30C2-4FD7-B9C0-57C971BA1873}" type="presParOf" srcId="{6FB8E753-22AA-4C22-903F-892C9799420D}" destId="{8FD07E15-75F2-4E45-AFAF-5F9FEE3649C6}" srcOrd="3" destOrd="0" presId="urn:microsoft.com/office/officeart/2005/8/layout/process4"/>
    <dgm:cxn modelId="{EEC9E286-B2E6-447D-81C2-691536F90980}" type="presParOf" srcId="{6FB8E753-22AA-4C22-903F-892C9799420D}" destId="{AD2454ED-D787-4316-87E3-358033428356}" srcOrd="4" destOrd="0" presId="urn:microsoft.com/office/officeart/2005/8/layout/process4"/>
    <dgm:cxn modelId="{94BA214C-6D93-4405-BE03-8EDCF84AB085}" type="presParOf" srcId="{AD2454ED-D787-4316-87E3-358033428356}" destId="{E346F723-8016-4AC3-BE28-5FA2C413C841}" srcOrd="0" destOrd="0" presId="urn:microsoft.com/office/officeart/2005/8/layout/process4"/>
    <dgm:cxn modelId="{03D5B73A-660C-44FA-A0AD-37D1847C392B}" type="presParOf" srcId="{AD2454ED-D787-4316-87E3-358033428356}" destId="{3F60D5B3-0609-4878-AB02-92E07419C74A}" srcOrd="1" destOrd="0" presId="urn:microsoft.com/office/officeart/2005/8/layout/process4"/>
    <dgm:cxn modelId="{649912A0-DE50-4768-B02C-E8362CB04360}" type="presParOf" srcId="{AD2454ED-D787-4316-87E3-358033428356}" destId="{56B7BA31-B7C9-4064-953D-086D31422752}" srcOrd="2" destOrd="0" presId="urn:microsoft.com/office/officeart/2005/8/layout/process4"/>
    <dgm:cxn modelId="{AFA99D82-ADAC-4BF9-9AA5-E913271D4C01}" type="presParOf" srcId="{56B7BA31-B7C9-4064-953D-086D31422752}" destId="{5405F7FB-36A4-4890-8F19-1761A91FAC73}" srcOrd="0" destOrd="0" presId="urn:microsoft.com/office/officeart/2005/8/layout/process4"/>
    <dgm:cxn modelId="{7E7A6803-A202-4FA5-9EE0-48FA7A92A358}" type="presParOf" srcId="{56B7BA31-B7C9-4064-953D-086D31422752}" destId="{A833AE0A-167C-4752-B707-5C3414729AE5}" srcOrd="1" destOrd="0" presId="urn:microsoft.com/office/officeart/2005/8/layout/process4"/>
    <dgm:cxn modelId="{C24E0879-8B8B-4DA7-B2AA-BAC9490FF9D0}" type="presParOf" srcId="{56B7BA31-B7C9-4064-953D-086D31422752}" destId="{199AF7BE-3BFA-4FD2-A15B-750539B0D52F}" srcOrd="2"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6C7C0E-F3A1-4395-926A-C0D2AF7E8422}">
      <dsp:nvSpPr>
        <dsp:cNvPr id="0" name=""/>
        <dsp:cNvSpPr/>
      </dsp:nvSpPr>
      <dsp:spPr>
        <a:xfrm>
          <a:off x="2737273" y="1656"/>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Project Initiation and planning</a:t>
          </a:r>
        </a:p>
      </dsp:txBody>
      <dsp:txXfrm>
        <a:off x="2737273" y="1656"/>
        <a:ext cx="987591" cy="774265"/>
      </dsp:txXfrm>
    </dsp:sp>
    <dsp:sp modelId="{E3B3AA64-E051-4DEF-A705-826DDBA80C58}">
      <dsp:nvSpPr>
        <dsp:cNvPr id="0" name=""/>
        <dsp:cNvSpPr/>
      </dsp:nvSpPr>
      <dsp:spPr>
        <a:xfrm>
          <a:off x="-125515" y="42854"/>
          <a:ext cx="5115131" cy="4010232"/>
        </a:xfrm>
        <a:prstGeom prst="circularArrow">
          <a:avLst>
            <a:gd name="adj1" fmla="val 3765"/>
            <a:gd name="adj2" fmla="val 234919"/>
            <a:gd name="adj3" fmla="val 19826580"/>
            <a:gd name="adj4" fmla="val 18875381"/>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437EC3-937F-4089-8B7A-82CE9223520B}">
      <dsp:nvSpPr>
        <dsp:cNvPr id="0" name=""/>
        <dsp:cNvSpPr/>
      </dsp:nvSpPr>
      <dsp:spPr>
        <a:xfrm>
          <a:off x="3733635" y="1251054"/>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Functional Requirements Definition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1100" b="0" i="0" u="none" strike="noStrike" kern="1200" cap="none" normalizeH="0" baseline="0" dirty="0" smtClean="0">
            <a:ln>
              <a:noFill/>
            </a:ln>
            <a:solidFill>
              <a:schemeClr val="tx1"/>
            </a:solidFill>
            <a:effectLst/>
            <a:latin typeface="Arial" charset="0"/>
            <a:cs typeface="Arial" charset="0"/>
          </a:endParaRPr>
        </a:p>
      </dsp:txBody>
      <dsp:txXfrm>
        <a:off x="3733635" y="1251054"/>
        <a:ext cx="987591" cy="774265"/>
      </dsp:txXfrm>
    </dsp:sp>
    <dsp:sp modelId="{78108CBF-CDA5-47A2-A7E8-D50EFE53FEAA}">
      <dsp:nvSpPr>
        <dsp:cNvPr id="0" name=""/>
        <dsp:cNvSpPr/>
      </dsp:nvSpPr>
      <dsp:spPr>
        <a:xfrm>
          <a:off x="-125515" y="42854"/>
          <a:ext cx="5115131" cy="4010232"/>
        </a:xfrm>
        <a:prstGeom prst="circularArrow">
          <a:avLst>
            <a:gd name="adj1" fmla="val 3765"/>
            <a:gd name="adj2" fmla="val 234919"/>
            <a:gd name="adj3" fmla="val 1229702"/>
            <a:gd name="adj4" fmla="val 21557715"/>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460756-1B46-425A-B574-8FB3B8E42C9D}">
      <dsp:nvSpPr>
        <dsp:cNvPr id="0" name=""/>
        <dsp:cNvSpPr/>
      </dsp:nvSpPr>
      <dsp:spPr>
        <a:xfrm>
          <a:off x="3378037" y="2809027"/>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System Design Specification</a:t>
          </a:r>
        </a:p>
      </dsp:txBody>
      <dsp:txXfrm>
        <a:off x="3378037" y="2809027"/>
        <a:ext cx="987591" cy="774265"/>
      </dsp:txXfrm>
    </dsp:sp>
    <dsp:sp modelId="{8618AA8E-670B-4CB6-A275-F38BF129D44F}">
      <dsp:nvSpPr>
        <dsp:cNvPr id="0" name=""/>
        <dsp:cNvSpPr/>
      </dsp:nvSpPr>
      <dsp:spPr>
        <a:xfrm>
          <a:off x="-125515" y="42854"/>
          <a:ext cx="5115131" cy="4010232"/>
        </a:xfrm>
        <a:prstGeom prst="circularArrow">
          <a:avLst>
            <a:gd name="adj1" fmla="val 3765"/>
            <a:gd name="adj2" fmla="val 234919"/>
            <a:gd name="adj3" fmla="val 4231860"/>
            <a:gd name="adj4" fmla="val 3388910"/>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2DD26E-4278-4658-BA96-F5545AEE5C10}">
      <dsp:nvSpPr>
        <dsp:cNvPr id="0" name=""/>
        <dsp:cNvSpPr/>
      </dsp:nvSpPr>
      <dsp:spPr>
        <a:xfrm>
          <a:off x="1938254" y="3502390"/>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Development and Implementation</a:t>
          </a:r>
        </a:p>
      </dsp:txBody>
      <dsp:txXfrm>
        <a:off x="1938254" y="3502390"/>
        <a:ext cx="987591" cy="774265"/>
      </dsp:txXfrm>
    </dsp:sp>
    <dsp:sp modelId="{308BC6E4-3D83-461A-9FEB-FC6F8E18DA92}">
      <dsp:nvSpPr>
        <dsp:cNvPr id="0" name=""/>
        <dsp:cNvSpPr/>
      </dsp:nvSpPr>
      <dsp:spPr>
        <a:xfrm>
          <a:off x="-125515" y="42854"/>
          <a:ext cx="5115131" cy="4010232"/>
        </a:xfrm>
        <a:prstGeom prst="circularArrow">
          <a:avLst>
            <a:gd name="adj1" fmla="val 3765"/>
            <a:gd name="adj2" fmla="val 234919"/>
            <a:gd name="adj3" fmla="val 7176171"/>
            <a:gd name="adj4" fmla="val 6333221"/>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732B9B-4597-4FA8-80B3-52DEA5394F5A}">
      <dsp:nvSpPr>
        <dsp:cNvPr id="0" name=""/>
        <dsp:cNvSpPr/>
      </dsp:nvSpPr>
      <dsp:spPr>
        <a:xfrm>
          <a:off x="498470" y="2809027"/>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Testing</a:t>
          </a:r>
        </a:p>
      </dsp:txBody>
      <dsp:txXfrm>
        <a:off x="498470" y="2809027"/>
        <a:ext cx="987591" cy="774265"/>
      </dsp:txXfrm>
    </dsp:sp>
    <dsp:sp modelId="{4036FE3D-08B4-4B02-9A11-BEB7796504A1}">
      <dsp:nvSpPr>
        <dsp:cNvPr id="0" name=""/>
        <dsp:cNvSpPr/>
      </dsp:nvSpPr>
      <dsp:spPr>
        <a:xfrm>
          <a:off x="-125515" y="42854"/>
          <a:ext cx="5115131" cy="4010232"/>
        </a:xfrm>
        <a:prstGeom prst="circularArrow">
          <a:avLst>
            <a:gd name="adj1" fmla="val 3765"/>
            <a:gd name="adj2" fmla="val 234919"/>
            <a:gd name="adj3" fmla="val 10607366"/>
            <a:gd name="adj4" fmla="val 9335379"/>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0E3639-DDBD-4EF1-9C6B-955E32D528BC}">
      <dsp:nvSpPr>
        <dsp:cNvPr id="0" name=""/>
        <dsp:cNvSpPr/>
      </dsp:nvSpPr>
      <dsp:spPr>
        <a:xfrm>
          <a:off x="142873" y="1251054"/>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Deployment</a:t>
          </a:r>
        </a:p>
      </dsp:txBody>
      <dsp:txXfrm>
        <a:off x="142873" y="1251054"/>
        <a:ext cx="987591" cy="774265"/>
      </dsp:txXfrm>
    </dsp:sp>
    <dsp:sp modelId="{52DEEA9D-D369-4FF6-AC4D-0ACD211ECEA0}">
      <dsp:nvSpPr>
        <dsp:cNvPr id="0" name=""/>
        <dsp:cNvSpPr/>
      </dsp:nvSpPr>
      <dsp:spPr>
        <a:xfrm>
          <a:off x="-125515" y="42854"/>
          <a:ext cx="5115131" cy="4010232"/>
        </a:xfrm>
        <a:prstGeom prst="circularArrow">
          <a:avLst>
            <a:gd name="adj1" fmla="val 3765"/>
            <a:gd name="adj2" fmla="val 234919"/>
            <a:gd name="adj3" fmla="val 13289700"/>
            <a:gd name="adj4" fmla="val 12338502"/>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042DAB-CA00-4370-A6D6-AC20643FD89B}">
      <dsp:nvSpPr>
        <dsp:cNvPr id="0" name=""/>
        <dsp:cNvSpPr/>
      </dsp:nvSpPr>
      <dsp:spPr>
        <a:xfrm>
          <a:off x="1139234" y="1656"/>
          <a:ext cx="987591" cy="774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CA" sz="1100" b="0" i="0" u="none" strike="noStrike" kern="1200" cap="none" normalizeH="0" baseline="0" dirty="0" smtClean="0">
              <a:ln>
                <a:noFill/>
              </a:ln>
              <a:solidFill>
                <a:schemeClr val="tx1"/>
              </a:solidFill>
              <a:effectLst/>
              <a:latin typeface="Arial" charset="0"/>
              <a:cs typeface="Arial" charset="0"/>
            </a:rPr>
            <a:t>Maintenance</a:t>
          </a:r>
        </a:p>
      </dsp:txBody>
      <dsp:txXfrm>
        <a:off x="1139234" y="1656"/>
        <a:ext cx="987591" cy="774265"/>
      </dsp:txXfrm>
    </dsp:sp>
    <dsp:sp modelId="{AF2D45D4-BA8C-474F-ACD5-3C0B0FAF4528}">
      <dsp:nvSpPr>
        <dsp:cNvPr id="0" name=""/>
        <dsp:cNvSpPr/>
      </dsp:nvSpPr>
      <dsp:spPr>
        <a:xfrm>
          <a:off x="-125515" y="42854"/>
          <a:ext cx="5115131" cy="4010232"/>
        </a:xfrm>
        <a:prstGeom prst="circularArrow">
          <a:avLst>
            <a:gd name="adj1" fmla="val 3765"/>
            <a:gd name="adj2" fmla="val 234919"/>
            <a:gd name="adj3" fmla="val 16537504"/>
            <a:gd name="adj4" fmla="val 15627577"/>
            <a:gd name="adj5" fmla="val 4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L09 Application Security</a:t>
            </a:r>
            <a:endParaRPr lang="en-US" dirty="0"/>
          </a:p>
        </p:txBody>
      </p:sp>
      <p:sp>
        <p:nvSpPr>
          <p:cNvPr id="6" name="Date Placeholder 5"/>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E4B70C5E-244D-49B0-81B0-40511CB249FE}" type="datetimeFigureOut">
              <a:rPr lang="en-US" smtClean="0"/>
              <a:pPr/>
              <a:t>3/15/2010</a:t>
            </a:fld>
            <a:endParaRPr lang="en-US" dirty="0"/>
          </a:p>
        </p:txBody>
      </p:sp>
      <p:sp>
        <p:nvSpPr>
          <p:cNvPr id="7" name="Footer Placeholder 6"/>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r>
              <a:rPr lang="en-US" dirty="0" smtClean="0"/>
              <a:t>AnnMarie.Westgate@ryerson.ca</a:t>
            </a:r>
            <a:endParaRPr lang="en-US" dirty="0"/>
          </a:p>
        </p:txBody>
      </p:sp>
      <p:sp>
        <p:nvSpPr>
          <p:cNvPr id="8" name="Slide Number Placeholder 7"/>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110E648-66F0-489B-8E23-742BDAB6837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218656" y="729733"/>
            <a:ext cx="4877891" cy="3601008"/>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55298" name="Rectangle 2"/>
          <p:cNvSpPr txBox="1">
            <a:spLocks noGrp="1" noChangeArrowheads="1"/>
          </p:cNvSpPr>
          <p:nvPr>
            <p:ph type="body"/>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43587" y="9119474"/>
            <a:ext cx="3169920" cy="480060"/>
          </a:xfrm>
          <a:prstGeom prst="rect">
            <a:avLst/>
          </a:prstGeom>
          <a:ln/>
        </p:spPr>
        <p:txBody>
          <a:bodyPr lIns="96661" tIns="48331" rIns="96661" bIns="48331"/>
          <a:lstStyle/>
          <a:p>
            <a:fld id="{E10DEDFB-0196-48C3-9AC6-2EB90159A10A}" type="slidenum">
              <a:rPr lang="en-US"/>
              <a:pPr/>
              <a:t>32</a:t>
            </a:fld>
            <a:endParaRPr lang="en-US"/>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r>
              <a:rPr lang="en-CA"/>
              <a:t>What is the top 10?</a:t>
            </a:r>
          </a:p>
          <a:p>
            <a:r>
              <a:rPr lang="en-CA"/>
              <a:t>What is OWASP?</a:t>
            </a:r>
          </a:p>
          <a:p>
            <a:r>
              <a:rPr lang="en-CA"/>
              <a:t>Why have this program?</a:t>
            </a:r>
          </a:p>
          <a:p>
            <a:endParaRPr lang="en-C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43587" y="9119474"/>
            <a:ext cx="3169920" cy="480060"/>
          </a:xfrm>
          <a:prstGeom prst="rect">
            <a:avLst/>
          </a:prstGeom>
          <a:ln/>
        </p:spPr>
        <p:txBody>
          <a:bodyPr lIns="96661" tIns="48331" rIns="96661" bIns="48331"/>
          <a:lstStyle/>
          <a:p>
            <a:fld id="{50AB939C-59E0-4761-A8A9-686BD0A794EC}" type="slidenum">
              <a:rPr lang="en-US"/>
              <a:pPr/>
              <a:t>33</a:t>
            </a:fld>
            <a:endParaRPr lang="en-US"/>
          </a:p>
        </p:txBody>
      </p:sp>
      <p:sp>
        <p:nvSpPr>
          <p:cNvPr id="744450" name="Rectangle 2"/>
          <p:cNvSpPr>
            <a:spLocks noGrp="1" noRot="1" noChangeAspect="1"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n-CA"/>
          </a:p>
          <a:p>
            <a:r>
              <a:rPr lang="en-CA"/>
              <a:t>Where are the vulnerabilities?</a:t>
            </a:r>
          </a:p>
          <a:p>
            <a:pPr>
              <a:buFontTx/>
              <a:buChar char="•"/>
            </a:pPr>
            <a:r>
              <a:rPr lang="en-CA"/>
              <a:t>Network design</a:t>
            </a:r>
          </a:p>
          <a:p>
            <a:pPr>
              <a:buFontTx/>
              <a:buChar char="•"/>
            </a:pPr>
            <a:r>
              <a:rPr lang="en-CA"/>
              <a:t>Hardware, firewalls, etc</a:t>
            </a:r>
          </a:p>
          <a:p>
            <a:pPr>
              <a:buFontTx/>
              <a:buChar char="•"/>
            </a:pPr>
            <a:r>
              <a:rPr lang="en-CA"/>
              <a:t>Webserver</a:t>
            </a:r>
          </a:p>
          <a:p>
            <a:pPr>
              <a:buFontTx/>
              <a:buChar char="•"/>
            </a:pPr>
            <a:r>
              <a:rPr lang="en-CA"/>
              <a:t>Supporting applications</a:t>
            </a:r>
          </a:p>
          <a:p>
            <a:pPr>
              <a:buFontTx/>
              <a:buChar char="•"/>
            </a:pPr>
            <a:r>
              <a:rPr lang="en-CA"/>
              <a:t>Web application code</a:t>
            </a:r>
          </a:p>
          <a:p>
            <a:endParaRPr lang="en-C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fld id="{C055FE3E-3C9C-43A9-A8C4-ABC3752BC5AA}"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fld id="{C055FE3E-3C9C-43A9-A8C4-ABC3752BC5AA}"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fld id="{C055FE3E-3C9C-43A9-A8C4-ABC3752BC5AA}"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fld id="{C055FE3E-3C9C-43A9-A8C4-ABC3752BC5AA}"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908550"/>
            <a:ext cx="7770813" cy="641350"/>
          </a:xfrm>
        </p:spPr>
        <p:txBody>
          <a:bodyPr/>
          <a:lstStyle/>
          <a:p>
            <a:r>
              <a:rPr lang="en-US" smtClean="0"/>
              <a:t>Click to edit Master title style</a:t>
            </a:r>
            <a:endParaRPr lang="en-US"/>
          </a:p>
        </p:txBody>
      </p:sp>
      <p:sp>
        <p:nvSpPr>
          <p:cNvPr id="3" name="Footer Placeholder 2"/>
          <p:cNvSpPr>
            <a:spLocks noGrp="1"/>
          </p:cNvSpPr>
          <p:nvPr>
            <p:ph type="ftr" idx="10"/>
          </p:nvPr>
        </p:nvSpPr>
        <p:spPr>
          <a:xfrm>
            <a:off x="1042988" y="6245225"/>
            <a:ext cx="6480175" cy="474663"/>
          </a:xfrm>
        </p:spPr>
        <p:txBody>
          <a:bodyPr/>
          <a:lstStyle>
            <a:lvl1pPr>
              <a:defRPr/>
            </a:lvl1pPr>
          </a:lstStyle>
          <a:p>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31800" y="0"/>
            <a:ext cx="8710613" cy="1266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08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0413" y="1447800"/>
            <a:ext cx="3962400" cy="4524375"/>
          </a:xfrm>
        </p:spPr>
        <p:txBody>
          <a:bodyPr/>
          <a:lstStyle/>
          <a:p>
            <a:endParaRPr lang="en-US"/>
          </a:p>
        </p:txBody>
      </p:sp>
      <p:sp>
        <p:nvSpPr>
          <p:cNvPr id="6" name="Slide Number Placeholder 5"/>
          <p:cNvSpPr>
            <a:spLocks noGrp="1"/>
          </p:cNvSpPr>
          <p:nvPr>
            <p:ph type="sldNum" idx="11"/>
          </p:nvPr>
        </p:nvSpPr>
        <p:spPr>
          <a:xfrm>
            <a:off x="7308850" y="6237288"/>
            <a:ext cx="455613" cy="474662"/>
          </a:xfrm>
        </p:spPr>
        <p:txBody>
          <a:bodyPr/>
          <a:lstStyle>
            <a:lvl1pPr>
              <a:defRPr/>
            </a:lvl1pPr>
          </a:lstStyle>
          <a:p>
            <a:fld id="{C265FE21-4973-4EA3-9D47-3B449D3D5A0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710612" cy="1266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08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0413" y="1447800"/>
            <a:ext cx="39624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0413" y="3786188"/>
            <a:ext cx="39624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idx="10"/>
          </p:nvPr>
        </p:nvSpPr>
        <p:spPr>
          <a:xfrm>
            <a:off x="1042988" y="6237288"/>
            <a:ext cx="6048375" cy="422275"/>
          </a:xfrm>
        </p:spPr>
        <p:txBody>
          <a:bodyPr/>
          <a:lstStyle>
            <a:lvl1pPr>
              <a:defRPr/>
            </a:lvl1pPr>
          </a:lstStyle>
          <a:p>
            <a:endParaRPr lang="en-CA" dirty="0"/>
          </a:p>
        </p:txBody>
      </p:sp>
      <p:sp>
        <p:nvSpPr>
          <p:cNvPr id="7" name="Slide Number Placeholder 6"/>
          <p:cNvSpPr>
            <a:spLocks noGrp="1"/>
          </p:cNvSpPr>
          <p:nvPr>
            <p:ph type="sldNum" idx="11"/>
          </p:nvPr>
        </p:nvSpPr>
        <p:spPr>
          <a:xfrm>
            <a:off x="7308850" y="6237288"/>
            <a:ext cx="455613" cy="474662"/>
          </a:xfrm>
        </p:spPr>
        <p:txBody>
          <a:bodyPr/>
          <a:lstStyle>
            <a:lvl1pPr>
              <a:defRPr/>
            </a:lvl1pPr>
          </a:lstStyle>
          <a:p>
            <a:fld id="{BEA307A6-58AD-4620-8E8A-81AED9AC45E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142852"/>
            <a:ext cx="8104215" cy="1125561"/>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endParaRPr lang="en-US" dirty="0"/>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B3FF5853-574C-4DA9-A0CC-A7254A2B3439}"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214290"/>
            <a:ext cx="8104215" cy="105412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80772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786188"/>
            <a:ext cx="80772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endParaRPr lang="en-US" dirty="0"/>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C7835119-FB8B-4332-9687-B9534573479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p:nvPicPr>
        <p:blipFill>
          <a:blip r:embed="rId16"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9" r:id="rId12"/>
    <p:sldLayoutId id="2147483680" r:id="rId13"/>
    <p:sldLayoutId id="2147483681" r:id="rId14"/>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hyperlink" Target="http://www3.ntu.edu.sg/home5/FAWA0001/spiral.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extremeprogramming.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microsoft.com/security/sd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securityfocus.com/glossary/P"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j-walk.com/ss/excel/eastereg.ht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en.wikipedia.org/wiki/Easter_egg_(virtual)"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owasp.org/index.php/Category:OWASP_Top_Ten_Project"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www.youtube.com/watch?v=GsRbpshqqII"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wikis.sun.com/display/gridengine62u5/Accounting+and+Reporting+Console+Guide+(Printable)"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microsoft.com/security/sd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CA" sz="4000" dirty="0" smtClean="0"/>
              <a:t>L09 – Application Security</a:t>
            </a:r>
            <a:endParaRPr lang="en-CA" sz="4000" dirty="0"/>
          </a:p>
        </p:txBody>
      </p:sp>
      <p:sp>
        <p:nvSpPr>
          <p:cNvPr id="4099" name="Rectangle 3"/>
          <p:cNvSpPr>
            <a:spLocks noGrp="1" noChangeArrowheads="1"/>
          </p:cNvSpPr>
          <p:nvPr>
            <p:ph type="subTitle" idx="1"/>
          </p:nvPr>
        </p:nvSpPr>
        <p:spPr/>
        <p:txBody>
          <a:bodyPr/>
          <a:lstStyle/>
          <a:p>
            <a:r>
              <a:rPr lang="en-CA" dirty="0" smtClean="0"/>
              <a:t>Sybex CISSP Fourth Edition, Chapters 7 and 8</a:t>
            </a:r>
            <a:endParaRPr lang="en-CA"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nvPr>
        </p:nvSpPr>
        <p:spPr>
          <a:ln/>
        </p:spPr>
        <p:txBody>
          <a:bodyPr>
            <a:normAutofit fontScale="90000"/>
          </a:bodyPr>
          <a:lstStyle/>
          <a:p>
            <a:r>
              <a:rPr lang="en-CA"/>
              <a:t>Systems Development Lifecycle (SDLC)</a:t>
            </a:r>
          </a:p>
        </p:txBody>
      </p:sp>
      <p:sp>
        <p:nvSpPr>
          <p:cNvPr id="622595" name="Rectangle 3"/>
          <p:cNvSpPr>
            <a:spLocks noGrp="1" noChangeArrowheads="1"/>
          </p:cNvSpPr>
          <p:nvPr>
            <p:ph type="body" idx="1"/>
          </p:nvPr>
        </p:nvSpPr>
        <p:spPr/>
        <p:txBody>
          <a:bodyPr>
            <a:normAutofit/>
          </a:bodyPr>
          <a:lstStyle/>
          <a:p>
            <a:pPr>
              <a:lnSpc>
                <a:spcPct val="90000"/>
              </a:lnSpc>
            </a:pPr>
            <a:r>
              <a:rPr lang="en-CA" sz="2000" dirty="0" smtClean="0"/>
              <a:t>System requirements</a:t>
            </a:r>
            <a:endParaRPr lang="en-CA" sz="2000" dirty="0"/>
          </a:p>
        </p:txBody>
      </p:sp>
      <p:sp>
        <p:nvSpPr>
          <p:cNvPr id="7" name="Content Placeholder 6"/>
          <p:cNvSpPr>
            <a:spLocks noGrp="1"/>
          </p:cNvSpPr>
          <p:nvPr>
            <p:ph sz="half" idx="2"/>
          </p:nvPr>
        </p:nvSpPr>
        <p:spPr/>
        <p:txBody>
          <a:bodyPr/>
          <a:lstStyle/>
          <a:p>
            <a:pPr>
              <a:lnSpc>
                <a:spcPct val="90000"/>
              </a:lnSpc>
            </a:pPr>
            <a:r>
              <a:rPr lang="en-CA" sz="2200" dirty="0" smtClean="0"/>
              <a:t>Project management and systems development team work together to define the functional requirements of the proposed system</a:t>
            </a:r>
          </a:p>
          <a:p>
            <a:pPr marL="0" indent="0">
              <a:lnSpc>
                <a:spcPct val="90000"/>
              </a:lnSpc>
            </a:pPr>
            <a:r>
              <a:rPr lang="en-CA" sz="2000" dirty="0" smtClean="0"/>
              <a:t>Security activities</a:t>
            </a:r>
          </a:p>
          <a:p>
            <a:pPr lvl="1">
              <a:lnSpc>
                <a:spcPct val="90000"/>
              </a:lnSpc>
            </a:pPr>
            <a:r>
              <a:rPr lang="en-CA" sz="1800" dirty="0" smtClean="0"/>
              <a:t>Capture security requirements</a:t>
            </a:r>
          </a:p>
          <a:p>
            <a:pPr lvl="1">
              <a:lnSpc>
                <a:spcPct val="90000"/>
              </a:lnSpc>
            </a:pPr>
            <a:r>
              <a:rPr lang="en-CA" sz="1800" dirty="0" smtClean="0"/>
              <a:t>Identify relevant regulatory and legal requirements</a:t>
            </a:r>
          </a:p>
          <a:p>
            <a:pPr lvl="1">
              <a:lnSpc>
                <a:spcPct val="90000"/>
              </a:lnSpc>
            </a:pPr>
            <a:r>
              <a:rPr lang="en-CA" sz="1800" dirty="0" smtClean="0"/>
              <a:t>Define quality gate / bug bar</a:t>
            </a:r>
          </a:p>
          <a:p>
            <a:pPr lvl="1">
              <a:lnSpc>
                <a:spcPct val="90000"/>
              </a:lnSpc>
            </a:pPr>
            <a:r>
              <a:rPr lang="en-CA" sz="1800" dirty="0" smtClean="0"/>
              <a:t>Analyse security and privacy risk</a:t>
            </a:r>
          </a:p>
          <a:p>
            <a:pPr marL="0" indent="0">
              <a:lnSpc>
                <a:spcPct val="90000"/>
              </a:lnSpc>
            </a:pPr>
            <a:endParaRPr lang="en-CA" sz="2000" dirty="0" smtClean="0"/>
          </a:p>
          <a:p>
            <a:endParaRPr lang="en-US" dirty="0"/>
          </a:p>
        </p:txBody>
      </p:sp>
      <p:sp>
        <p:nvSpPr>
          <p:cNvPr id="622596" name="Rectangle 4"/>
          <p:cNvSpPr>
            <a:spLocks noGrp="1" noChangeArrowheads="1"/>
          </p:cNvSpPr>
          <p:nvPr>
            <p:ph type="body" sz="quarter" idx="3"/>
          </p:nvPr>
        </p:nvSpPr>
        <p:spPr/>
        <p:txBody>
          <a:bodyPr>
            <a:normAutofit/>
          </a:bodyPr>
          <a:lstStyle/>
          <a:p>
            <a:pPr marL="0" indent="0">
              <a:lnSpc>
                <a:spcPct val="90000"/>
              </a:lnSpc>
            </a:pPr>
            <a:r>
              <a:rPr lang="en-CA" sz="2000" dirty="0"/>
              <a:t>System design </a:t>
            </a:r>
            <a:r>
              <a:rPr lang="en-CA" sz="2000" dirty="0" smtClean="0"/>
              <a:t>specification</a:t>
            </a:r>
            <a:endParaRPr lang="en-CA" sz="2000" dirty="0"/>
          </a:p>
        </p:txBody>
      </p:sp>
      <p:sp>
        <p:nvSpPr>
          <p:cNvPr id="8" name="Content Placeholder 7"/>
          <p:cNvSpPr>
            <a:spLocks noGrp="1"/>
          </p:cNvSpPr>
          <p:nvPr>
            <p:ph sz="quarter" idx="4"/>
          </p:nvPr>
        </p:nvSpPr>
        <p:spPr/>
        <p:txBody>
          <a:bodyPr>
            <a:normAutofit fontScale="92500" lnSpcReduction="10000"/>
          </a:bodyPr>
          <a:lstStyle/>
          <a:p>
            <a:pPr>
              <a:lnSpc>
                <a:spcPct val="90000"/>
              </a:lnSpc>
            </a:pPr>
            <a:r>
              <a:rPr lang="en-CA" sz="2200" dirty="0" smtClean="0"/>
              <a:t>Design of the system and software, including the system architecture, outputs and interfaces.</a:t>
            </a:r>
          </a:p>
          <a:p>
            <a:pPr>
              <a:lnSpc>
                <a:spcPct val="90000"/>
              </a:lnSpc>
            </a:pPr>
            <a:r>
              <a:rPr lang="en-CA" sz="2200" dirty="0" smtClean="0"/>
              <a:t>Data input, data flow and output requirements</a:t>
            </a:r>
          </a:p>
          <a:p>
            <a:pPr marL="0" indent="0">
              <a:lnSpc>
                <a:spcPct val="90000"/>
              </a:lnSpc>
            </a:pPr>
            <a:r>
              <a:rPr lang="en-CA" sz="2000" dirty="0" smtClean="0"/>
              <a:t>Security activities</a:t>
            </a:r>
          </a:p>
          <a:p>
            <a:pPr lvl="1">
              <a:lnSpc>
                <a:spcPct val="90000"/>
              </a:lnSpc>
            </a:pPr>
            <a:r>
              <a:rPr lang="en-CA" sz="1800" dirty="0" smtClean="0"/>
              <a:t>Design of specific security features, such as access controls and data encryption</a:t>
            </a:r>
          </a:p>
          <a:p>
            <a:pPr lvl="1">
              <a:lnSpc>
                <a:spcPct val="90000"/>
              </a:lnSpc>
            </a:pPr>
            <a:r>
              <a:rPr lang="en-CA" sz="1800" dirty="0" smtClean="0"/>
              <a:t>Development of an audit trail for accountability</a:t>
            </a:r>
          </a:p>
          <a:p>
            <a:pPr lvl="1">
              <a:lnSpc>
                <a:spcPct val="90000"/>
              </a:lnSpc>
            </a:pPr>
            <a:r>
              <a:rPr lang="en-CA" sz="1800" dirty="0" smtClean="0"/>
              <a:t>Establish a secure architecture</a:t>
            </a:r>
          </a:p>
          <a:p>
            <a:pPr lvl="1">
              <a:lnSpc>
                <a:spcPct val="90000"/>
              </a:lnSpc>
            </a:pPr>
            <a:r>
              <a:rPr lang="en-CA" sz="1800" dirty="0" smtClean="0"/>
              <a:t>Attack surface analysis</a:t>
            </a:r>
          </a:p>
          <a:p>
            <a:pPr lvl="1">
              <a:lnSpc>
                <a:spcPct val="90000"/>
              </a:lnSpc>
            </a:pPr>
            <a:r>
              <a:rPr lang="en-CA" sz="1800" dirty="0" smtClean="0"/>
              <a:t>Threat modeling</a:t>
            </a:r>
          </a:p>
          <a:p>
            <a:pPr marL="0" indent="0">
              <a:lnSpc>
                <a:spcPct val="90000"/>
              </a:lnSpc>
            </a:pPr>
            <a:endParaRPr lang="en-CA" sz="2000" dirty="0" smtClean="0"/>
          </a:p>
          <a:p>
            <a:endParaRPr lang="en-US" dirty="0"/>
          </a:p>
        </p:txBody>
      </p:sp>
      <p:sp>
        <p:nvSpPr>
          <p:cNvPr id="6" name="Slide Number Placeholder 5"/>
          <p:cNvSpPr>
            <a:spLocks noGrp="1"/>
          </p:cNvSpPr>
          <p:nvPr>
            <p:ph type="sldNum" sz="quarter" idx="12"/>
          </p:nvPr>
        </p:nvSpPr>
        <p:spPr/>
        <p:txBody>
          <a:bodyPr/>
          <a:lstStyle/>
          <a:p>
            <a:fld id="{CE2F437E-2FFD-4EB4-920C-228FF35CD7EB}" type="slidenum">
              <a:rPr lang="en-US"/>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ln/>
        </p:spPr>
        <p:txBody>
          <a:bodyPr>
            <a:normAutofit fontScale="90000"/>
          </a:bodyPr>
          <a:lstStyle/>
          <a:p>
            <a:r>
              <a:rPr lang="en-CA"/>
              <a:t>Systems Development Lifecycle (SDLC)</a:t>
            </a:r>
          </a:p>
        </p:txBody>
      </p:sp>
      <p:sp>
        <p:nvSpPr>
          <p:cNvPr id="625667" name="Rectangle 3"/>
          <p:cNvSpPr>
            <a:spLocks noGrp="1" noChangeArrowheads="1"/>
          </p:cNvSpPr>
          <p:nvPr>
            <p:ph type="body" idx="1"/>
          </p:nvPr>
        </p:nvSpPr>
        <p:spPr/>
        <p:txBody>
          <a:bodyPr>
            <a:normAutofit lnSpcReduction="10000"/>
          </a:bodyPr>
          <a:lstStyle/>
          <a:p>
            <a:pPr marL="0" indent="0">
              <a:lnSpc>
                <a:spcPct val="90000"/>
              </a:lnSpc>
            </a:pPr>
            <a:r>
              <a:rPr lang="en-CA" sz="2000" dirty="0"/>
              <a:t>Development and </a:t>
            </a:r>
            <a:r>
              <a:rPr lang="en-CA" sz="2000" dirty="0" smtClean="0"/>
              <a:t>Implementation</a:t>
            </a:r>
            <a:endParaRPr lang="en-CA" sz="2000" dirty="0"/>
          </a:p>
        </p:txBody>
      </p:sp>
      <p:sp>
        <p:nvSpPr>
          <p:cNvPr id="7" name="Content Placeholder 6"/>
          <p:cNvSpPr>
            <a:spLocks noGrp="1"/>
          </p:cNvSpPr>
          <p:nvPr>
            <p:ph sz="half" idx="2"/>
          </p:nvPr>
        </p:nvSpPr>
        <p:spPr/>
        <p:txBody>
          <a:bodyPr>
            <a:normAutofit/>
          </a:bodyPr>
          <a:lstStyle/>
          <a:p>
            <a:pPr>
              <a:lnSpc>
                <a:spcPct val="90000"/>
              </a:lnSpc>
            </a:pPr>
            <a:r>
              <a:rPr lang="en-CA" sz="2200" dirty="0" smtClean="0"/>
              <a:t>Generation of source code to implement the system</a:t>
            </a:r>
          </a:p>
          <a:p>
            <a:pPr>
              <a:lnSpc>
                <a:spcPct val="90000"/>
              </a:lnSpc>
            </a:pPr>
            <a:r>
              <a:rPr lang="en-CA" sz="2000" dirty="0" smtClean="0"/>
              <a:t>Security activities</a:t>
            </a:r>
          </a:p>
          <a:p>
            <a:pPr lvl="1">
              <a:lnSpc>
                <a:spcPct val="90000"/>
              </a:lnSpc>
            </a:pPr>
            <a:r>
              <a:rPr lang="en-CA" sz="1800" dirty="0" smtClean="0"/>
              <a:t>Secure programming principles:  preventing buffer overruns, protection of sensitive data, etc.</a:t>
            </a:r>
          </a:p>
          <a:p>
            <a:pPr lvl="1">
              <a:lnSpc>
                <a:spcPct val="90000"/>
              </a:lnSpc>
            </a:pPr>
            <a:r>
              <a:rPr lang="en-CA" sz="1800" dirty="0" smtClean="0"/>
              <a:t>Static analysis and code review walk-through to look for logical flow or other design and security flaws</a:t>
            </a:r>
          </a:p>
          <a:p>
            <a:pPr lvl="1">
              <a:lnSpc>
                <a:spcPct val="90000"/>
              </a:lnSpc>
            </a:pPr>
            <a:r>
              <a:rPr lang="en-CA" sz="1800" dirty="0" smtClean="0"/>
              <a:t>Specify tools </a:t>
            </a:r>
          </a:p>
          <a:p>
            <a:pPr lvl="1">
              <a:lnSpc>
                <a:spcPct val="90000"/>
              </a:lnSpc>
            </a:pPr>
            <a:r>
              <a:rPr lang="en-CA" sz="1800" dirty="0" smtClean="0"/>
              <a:t>Enforce banned functions</a:t>
            </a:r>
          </a:p>
          <a:p>
            <a:pPr lvl="1">
              <a:lnSpc>
                <a:spcPct val="90000"/>
              </a:lnSpc>
              <a:buNone/>
            </a:pPr>
            <a:endParaRPr lang="en-CA" sz="1800" dirty="0" smtClean="0"/>
          </a:p>
          <a:p>
            <a:pPr marL="0" indent="0">
              <a:lnSpc>
                <a:spcPct val="90000"/>
              </a:lnSpc>
            </a:pPr>
            <a:endParaRPr lang="en-CA" sz="2000" dirty="0" smtClean="0"/>
          </a:p>
          <a:p>
            <a:endParaRPr lang="en-US" dirty="0"/>
          </a:p>
        </p:txBody>
      </p:sp>
      <p:sp>
        <p:nvSpPr>
          <p:cNvPr id="625669" name="Rectangle 5"/>
          <p:cNvSpPr>
            <a:spLocks noGrp="1" noChangeArrowheads="1"/>
          </p:cNvSpPr>
          <p:nvPr>
            <p:ph type="body" sz="quarter" idx="3"/>
          </p:nvPr>
        </p:nvSpPr>
        <p:spPr/>
        <p:txBody>
          <a:bodyPr>
            <a:normAutofit/>
          </a:bodyPr>
          <a:lstStyle/>
          <a:p>
            <a:pPr marL="0" indent="0">
              <a:lnSpc>
                <a:spcPct val="90000"/>
              </a:lnSpc>
            </a:pPr>
            <a:r>
              <a:rPr lang="en-CA" sz="2000" dirty="0" smtClean="0"/>
              <a:t>Testing / Verification</a:t>
            </a:r>
            <a:endParaRPr lang="en-CA" sz="2000" dirty="0"/>
          </a:p>
        </p:txBody>
      </p:sp>
      <p:sp>
        <p:nvSpPr>
          <p:cNvPr id="8" name="Content Placeholder 7"/>
          <p:cNvSpPr>
            <a:spLocks noGrp="1"/>
          </p:cNvSpPr>
          <p:nvPr>
            <p:ph sz="quarter" idx="4"/>
          </p:nvPr>
        </p:nvSpPr>
        <p:spPr/>
        <p:txBody>
          <a:bodyPr>
            <a:normAutofit fontScale="92500" lnSpcReduction="10000"/>
          </a:bodyPr>
          <a:lstStyle/>
          <a:p>
            <a:pPr>
              <a:lnSpc>
                <a:spcPct val="90000"/>
              </a:lnSpc>
            </a:pPr>
            <a:r>
              <a:rPr lang="en-CA" sz="2200" dirty="0" smtClean="0"/>
              <a:t>Development of use cases, test scenarios</a:t>
            </a:r>
          </a:p>
          <a:p>
            <a:pPr>
              <a:lnSpc>
                <a:spcPct val="90000"/>
              </a:lnSpc>
            </a:pPr>
            <a:r>
              <a:rPr lang="en-CA" sz="2200" dirty="0" smtClean="0"/>
              <a:t>User acceptance testing, functionality testing</a:t>
            </a:r>
          </a:p>
          <a:p>
            <a:pPr>
              <a:lnSpc>
                <a:spcPct val="90000"/>
              </a:lnSpc>
            </a:pPr>
            <a:r>
              <a:rPr lang="en-CA" sz="2200" dirty="0" smtClean="0"/>
              <a:t>Performance and integration testing</a:t>
            </a:r>
          </a:p>
          <a:p>
            <a:pPr>
              <a:lnSpc>
                <a:spcPct val="90000"/>
              </a:lnSpc>
            </a:pPr>
            <a:r>
              <a:rPr lang="en-CA" sz="2000" dirty="0" smtClean="0"/>
              <a:t>Security activities</a:t>
            </a:r>
          </a:p>
          <a:p>
            <a:pPr lvl="1">
              <a:lnSpc>
                <a:spcPct val="90000"/>
              </a:lnSpc>
            </a:pPr>
            <a:r>
              <a:rPr lang="en-CA" sz="1800" dirty="0" smtClean="0"/>
              <a:t>Security code review</a:t>
            </a:r>
          </a:p>
          <a:p>
            <a:pPr lvl="1">
              <a:lnSpc>
                <a:spcPct val="90000"/>
              </a:lnSpc>
            </a:pPr>
            <a:r>
              <a:rPr lang="en-CA" sz="1800" dirty="0" smtClean="0"/>
              <a:t>Security testing using manual and automated methods</a:t>
            </a:r>
          </a:p>
          <a:p>
            <a:pPr lvl="1">
              <a:lnSpc>
                <a:spcPct val="90000"/>
              </a:lnSpc>
            </a:pPr>
            <a:r>
              <a:rPr lang="en-CA" sz="1800" dirty="0" smtClean="0"/>
              <a:t>Penetration testing</a:t>
            </a:r>
          </a:p>
          <a:p>
            <a:pPr lvl="1">
              <a:lnSpc>
                <a:spcPct val="90000"/>
              </a:lnSpc>
            </a:pPr>
            <a:r>
              <a:rPr lang="en-CA" sz="1800" dirty="0" smtClean="0"/>
              <a:t>Exercise all attack scenarios</a:t>
            </a:r>
          </a:p>
          <a:p>
            <a:pPr lvl="1">
              <a:lnSpc>
                <a:spcPct val="90000"/>
              </a:lnSpc>
            </a:pPr>
            <a:r>
              <a:rPr lang="en-CA" sz="1800" dirty="0" smtClean="0"/>
              <a:t>Dynamic / fuzz testing</a:t>
            </a:r>
          </a:p>
          <a:p>
            <a:pPr lvl="1">
              <a:lnSpc>
                <a:spcPct val="90000"/>
              </a:lnSpc>
            </a:pPr>
            <a:r>
              <a:rPr lang="en-CA" sz="1800" dirty="0" smtClean="0"/>
              <a:t>Verify threat models / attack surface</a:t>
            </a:r>
          </a:p>
          <a:p>
            <a:endParaRPr lang="en-US" dirty="0"/>
          </a:p>
        </p:txBody>
      </p:sp>
      <p:sp>
        <p:nvSpPr>
          <p:cNvPr id="6" name="Slide Number Placeholder 5"/>
          <p:cNvSpPr>
            <a:spLocks noGrp="1"/>
          </p:cNvSpPr>
          <p:nvPr>
            <p:ph type="sldNum" sz="quarter" idx="12"/>
          </p:nvPr>
        </p:nvSpPr>
        <p:spPr/>
        <p:txBody>
          <a:bodyPr/>
          <a:lstStyle/>
          <a:p>
            <a:fld id="{2BAF3537-0347-4683-8BAB-F9925CDE5150}" type="slidenum">
              <a:rPr lang="en-US"/>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Grp="1" noChangeArrowheads="1"/>
          </p:cNvSpPr>
          <p:nvPr>
            <p:ph type="title"/>
          </p:nvPr>
        </p:nvSpPr>
        <p:spPr>
          <a:ln/>
        </p:spPr>
        <p:txBody>
          <a:bodyPr>
            <a:normAutofit fontScale="90000"/>
          </a:bodyPr>
          <a:lstStyle/>
          <a:p>
            <a:r>
              <a:rPr lang="en-CA"/>
              <a:t>Systems Development Lifecycle (SDLC)</a:t>
            </a:r>
          </a:p>
        </p:txBody>
      </p:sp>
      <p:sp>
        <p:nvSpPr>
          <p:cNvPr id="628739" name="Rectangle 3"/>
          <p:cNvSpPr>
            <a:spLocks noGrp="1" noChangeArrowheads="1"/>
          </p:cNvSpPr>
          <p:nvPr>
            <p:ph type="body" idx="1"/>
          </p:nvPr>
        </p:nvSpPr>
        <p:spPr>
          <a:xfrm>
            <a:off x="428596" y="1535113"/>
            <a:ext cx="4040188" cy="639762"/>
          </a:xfrm>
        </p:spPr>
        <p:txBody>
          <a:bodyPr>
            <a:normAutofit/>
          </a:bodyPr>
          <a:lstStyle/>
          <a:p>
            <a:pPr marL="0" indent="0">
              <a:lnSpc>
                <a:spcPct val="80000"/>
              </a:lnSpc>
            </a:pPr>
            <a:r>
              <a:rPr lang="en-CA" sz="2000" dirty="0" smtClean="0"/>
              <a:t>Deployment</a:t>
            </a:r>
            <a:r>
              <a:rPr lang="en-CA" sz="1800" dirty="0"/>
              <a:t> </a:t>
            </a:r>
            <a:r>
              <a:rPr lang="en-CA" sz="1800" dirty="0" smtClean="0"/>
              <a:t>/ Release</a:t>
            </a:r>
            <a:endParaRPr lang="en-CA" sz="2000" dirty="0"/>
          </a:p>
        </p:txBody>
      </p:sp>
      <p:sp>
        <p:nvSpPr>
          <p:cNvPr id="7" name="Content Placeholder 6"/>
          <p:cNvSpPr>
            <a:spLocks noGrp="1"/>
          </p:cNvSpPr>
          <p:nvPr>
            <p:ph sz="half" idx="2"/>
          </p:nvPr>
        </p:nvSpPr>
        <p:spPr/>
        <p:txBody>
          <a:bodyPr>
            <a:normAutofit lnSpcReduction="10000"/>
          </a:bodyPr>
          <a:lstStyle/>
          <a:p>
            <a:pPr>
              <a:lnSpc>
                <a:spcPct val="80000"/>
              </a:lnSpc>
            </a:pPr>
            <a:r>
              <a:rPr lang="en-CA" sz="2200" dirty="0" smtClean="0"/>
              <a:t>New system is transitioned to a production environment</a:t>
            </a:r>
          </a:p>
          <a:p>
            <a:pPr>
              <a:lnSpc>
                <a:spcPct val="80000"/>
              </a:lnSpc>
            </a:pPr>
            <a:r>
              <a:rPr lang="en-CA" sz="2200" dirty="0" smtClean="0"/>
              <a:t>Installation of new system, data conversion</a:t>
            </a:r>
          </a:p>
          <a:p>
            <a:pPr>
              <a:lnSpc>
                <a:spcPct val="80000"/>
              </a:lnSpc>
            </a:pPr>
            <a:r>
              <a:rPr lang="en-CA" sz="2200" dirty="0" smtClean="0"/>
              <a:t>System runs parallel to existing system if required</a:t>
            </a:r>
          </a:p>
          <a:p>
            <a:pPr>
              <a:lnSpc>
                <a:spcPct val="80000"/>
              </a:lnSpc>
            </a:pPr>
            <a:r>
              <a:rPr lang="en-CA" sz="2000" dirty="0" smtClean="0"/>
              <a:t>Security activities</a:t>
            </a:r>
          </a:p>
          <a:p>
            <a:pPr lvl="1">
              <a:lnSpc>
                <a:spcPct val="80000"/>
              </a:lnSpc>
            </a:pPr>
            <a:r>
              <a:rPr lang="en-CA" sz="1800" dirty="0" smtClean="0"/>
              <a:t>Obtain security accreditation</a:t>
            </a:r>
          </a:p>
          <a:p>
            <a:pPr lvl="1">
              <a:lnSpc>
                <a:spcPct val="80000"/>
              </a:lnSpc>
            </a:pPr>
            <a:r>
              <a:rPr lang="en-CA" sz="1800" dirty="0" smtClean="0"/>
              <a:t>Training new users</a:t>
            </a:r>
          </a:p>
          <a:p>
            <a:pPr lvl="1">
              <a:lnSpc>
                <a:spcPct val="80000"/>
              </a:lnSpc>
            </a:pPr>
            <a:r>
              <a:rPr lang="en-CA" sz="1800" dirty="0" smtClean="0"/>
              <a:t>Penetration testing</a:t>
            </a:r>
          </a:p>
          <a:p>
            <a:pPr lvl="1">
              <a:lnSpc>
                <a:spcPct val="80000"/>
              </a:lnSpc>
            </a:pPr>
            <a:r>
              <a:rPr lang="en-CA" sz="1800" dirty="0" smtClean="0"/>
              <a:t>Security operations</a:t>
            </a:r>
          </a:p>
          <a:p>
            <a:pPr lvl="1">
              <a:lnSpc>
                <a:spcPct val="80000"/>
              </a:lnSpc>
            </a:pPr>
            <a:r>
              <a:rPr lang="en-CA" sz="1800" dirty="0" smtClean="0"/>
              <a:t>Response plan</a:t>
            </a:r>
          </a:p>
          <a:p>
            <a:pPr lvl="1">
              <a:lnSpc>
                <a:spcPct val="80000"/>
              </a:lnSpc>
            </a:pPr>
            <a:r>
              <a:rPr lang="en-CA" sz="1800" dirty="0" smtClean="0"/>
              <a:t>Final Security Review</a:t>
            </a:r>
          </a:p>
          <a:p>
            <a:pPr lvl="1">
              <a:lnSpc>
                <a:spcPct val="80000"/>
              </a:lnSpc>
            </a:pPr>
            <a:r>
              <a:rPr lang="en-CA" sz="1800" dirty="0" smtClean="0"/>
              <a:t>Release archive</a:t>
            </a:r>
          </a:p>
          <a:p>
            <a:endParaRPr lang="en-US" dirty="0"/>
          </a:p>
        </p:txBody>
      </p:sp>
      <p:sp>
        <p:nvSpPr>
          <p:cNvPr id="628740" name="Rectangle 4"/>
          <p:cNvSpPr>
            <a:spLocks noGrp="1" noChangeArrowheads="1"/>
          </p:cNvSpPr>
          <p:nvPr>
            <p:ph type="body" sz="quarter" idx="3"/>
          </p:nvPr>
        </p:nvSpPr>
        <p:spPr/>
        <p:txBody>
          <a:bodyPr>
            <a:normAutofit/>
          </a:bodyPr>
          <a:lstStyle/>
          <a:p>
            <a:pPr marL="0" indent="0">
              <a:lnSpc>
                <a:spcPct val="80000"/>
              </a:lnSpc>
            </a:pPr>
            <a:r>
              <a:rPr lang="en-CA" sz="2000" dirty="0" smtClean="0"/>
              <a:t>Maintenance / Response</a:t>
            </a:r>
            <a:endParaRPr lang="en-CA" sz="2000" dirty="0"/>
          </a:p>
        </p:txBody>
      </p:sp>
      <p:sp>
        <p:nvSpPr>
          <p:cNvPr id="8" name="Content Placeholder 7"/>
          <p:cNvSpPr>
            <a:spLocks noGrp="1"/>
          </p:cNvSpPr>
          <p:nvPr>
            <p:ph sz="quarter" idx="4"/>
          </p:nvPr>
        </p:nvSpPr>
        <p:spPr/>
        <p:txBody>
          <a:bodyPr/>
          <a:lstStyle/>
          <a:p>
            <a:pPr>
              <a:lnSpc>
                <a:spcPct val="80000"/>
              </a:lnSpc>
            </a:pPr>
            <a:r>
              <a:rPr lang="en-CA" sz="2200" dirty="0" smtClean="0"/>
              <a:t>System is in general use throughout organization</a:t>
            </a:r>
          </a:p>
          <a:p>
            <a:pPr>
              <a:lnSpc>
                <a:spcPct val="80000"/>
              </a:lnSpc>
            </a:pPr>
            <a:r>
              <a:rPr lang="en-CA" sz="2000" dirty="0" smtClean="0"/>
              <a:t>Security activities</a:t>
            </a:r>
          </a:p>
          <a:p>
            <a:pPr lvl="1">
              <a:lnSpc>
                <a:spcPct val="80000"/>
              </a:lnSpc>
            </a:pPr>
            <a:r>
              <a:rPr lang="en-CA" sz="1800" dirty="0" smtClean="0"/>
              <a:t>Periodic review of risk analysis</a:t>
            </a:r>
          </a:p>
          <a:p>
            <a:pPr lvl="1">
              <a:lnSpc>
                <a:spcPct val="80000"/>
              </a:lnSpc>
            </a:pPr>
            <a:r>
              <a:rPr lang="en-CA" sz="1800" dirty="0" smtClean="0"/>
              <a:t>Recertification of sensitive applications</a:t>
            </a:r>
          </a:p>
          <a:p>
            <a:pPr lvl="1">
              <a:lnSpc>
                <a:spcPct val="80000"/>
              </a:lnSpc>
            </a:pPr>
            <a:r>
              <a:rPr lang="en-CA" sz="1800" dirty="0" smtClean="0"/>
              <a:t>Testing of backup and recovery procedures</a:t>
            </a:r>
          </a:p>
          <a:p>
            <a:pPr lvl="1">
              <a:lnSpc>
                <a:spcPct val="80000"/>
              </a:lnSpc>
            </a:pPr>
            <a:r>
              <a:rPr lang="en-CA" sz="1800" dirty="0" smtClean="0"/>
              <a:t>Monitoring the performance to ensure continuity of operations </a:t>
            </a:r>
          </a:p>
          <a:p>
            <a:pPr lvl="1">
              <a:lnSpc>
                <a:spcPct val="80000"/>
              </a:lnSpc>
            </a:pPr>
            <a:r>
              <a:rPr lang="en-CA" sz="1800" dirty="0" smtClean="0"/>
              <a:t>Monitoring proper access controls</a:t>
            </a:r>
          </a:p>
          <a:p>
            <a:pPr lvl="1">
              <a:lnSpc>
                <a:spcPct val="80000"/>
              </a:lnSpc>
            </a:pPr>
            <a:r>
              <a:rPr lang="en-CA" sz="1800" dirty="0" smtClean="0"/>
              <a:t>Ensuring effectiveness of security controls</a:t>
            </a:r>
          </a:p>
          <a:p>
            <a:pPr lvl="1">
              <a:lnSpc>
                <a:spcPct val="80000"/>
              </a:lnSpc>
            </a:pPr>
            <a:r>
              <a:rPr lang="en-CA" sz="1800" dirty="0" smtClean="0"/>
              <a:t>Response execution</a:t>
            </a:r>
          </a:p>
          <a:p>
            <a:endParaRPr lang="en-US" dirty="0"/>
          </a:p>
        </p:txBody>
      </p:sp>
      <p:sp>
        <p:nvSpPr>
          <p:cNvPr id="6" name="Slide Number Placeholder 5"/>
          <p:cNvSpPr>
            <a:spLocks noGrp="1"/>
          </p:cNvSpPr>
          <p:nvPr>
            <p:ph type="sldNum" sz="quarter" idx="12"/>
          </p:nvPr>
        </p:nvSpPr>
        <p:spPr/>
        <p:txBody>
          <a:bodyPr/>
          <a:lstStyle/>
          <a:p>
            <a:fld id="{299ED8CB-F2B2-4CB0-BB68-12546DF0C401}" type="slidenum">
              <a:rPr lang="en-US"/>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1"/>
          </p:nvPr>
        </p:nvSpPr>
        <p:spPr/>
        <p:txBody>
          <a:bodyPr/>
          <a:lstStyle/>
          <a:p>
            <a:fld id="{D9C01F63-A45A-455B-8127-3E0FAF68E753}" type="slidenum">
              <a:rPr lang="en-US"/>
              <a:pPr/>
              <a:t>13</a:t>
            </a:fld>
            <a:endParaRPr lang="en-US"/>
          </a:p>
        </p:txBody>
      </p:sp>
      <p:sp>
        <p:nvSpPr>
          <p:cNvPr id="620546" name="Rectangle 2"/>
          <p:cNvSpPr>
            <a:spLocks noGrp="1" noChangeArrowheads="1"/>
          </p:cNvSpPr>
          <p:nvPr>
            <p:ph type="title"/>
          </p:nvPr>
        </p:nvSpPr>
        <p:spPr>
          <a:ln/>
        </p:spPr>
        <p:txBody>
          <a:bodyPr>
            <a:normAutofit/>
          </a:bodyPr>
          <a:lstStyle/>
          <a:p>
            <a:r>
              <a:rPr lang="en-CA" dirty="0"/>
              <a:t>Lifecycle </a:t>
            </a:r>
            <a:r>
              <a:rPr lang="en-CA" dirty="0" smtClean="0"/>
              <a:t>Model: Spiral</a:t>
            </a:r>
            <a:endParaRPr lang="en-CA" dirty="0"/>
          </a:p>
        </p:txBody>
      </p:sp>
      <p:sp>
        <p:nvSpPr>
          <p:cNvPr id="620548" name="Rectangle 4"/>
          <p:cNvSpPr>
            <a:spLocks noGrp="1" noChangeArrowheads="1"/>
          </p:cNvSpPr>
          <p:nvPr>
            <p:ph type="body" sz="half" idx="1"/>
          </p:nvPr>
        </p:nvSpPr>
        <p:spPr/>
        <p:txBody>
          <a:bodyPr/>
          <a:lstStyle/>
          <a:p>
            <a:pPr marL="0" indent="0"/>
            <a:r>
              <a:rPr lang="en-CA" sz="2000"/>
              <a:t>Development is nested version of the waterfall method.</a:t>
            </a:r>
          </a:p>
          <a:p>
            <a:pPr marL="444500" lvl="1" indent="-265113"/>
            <a:r>
              <a:rPr lang="en-CA" sz="1800"/>
              <a:t>Spiral model allows for multiple iterations.  Each iteration results in a </a:t>
            </a:r>
            <a:r>
              <a:rPr lang="en-CA" sz="1800" b="1"/>
              <a:t>prototype</a:t>
            </a:r>
            <a:r>
              <a:rPr lang="en-CA" sz="1800"/>
              <a:t> P1, P2, etc</a:t>
            </a:r>
          </a:p>
          <a:p>
            <a:pPr marL="444500" lvl="1" indent="-265113"/>
            <a:r>
              <a:rPr lang="en-CA" sz="1800"/>
              <a:t>Each iteration requires a </a:t>
            </a:r>
            <a:r>
              <a:rPr lang="en-CA" sz="1800" b="1">
                <a:solidFill>
                  <a:srgbClr val="FF0000"/>
                </a:solidFill>
              </a:rPr>
              <a:t>risk analysis</a:t>
            </a:r>
            <a:r>
              <a:rPr lang="en-CA" sz="1800"/>
              <a:t> phase, where a decision is made whether to continue or cancel the project.</a:t>
            </a:r>
          </a:p>
          <a:p>
            <a:pPr marL="444500" lvl="1" indent="-265113"/>
            <a:r>
              <a:rPr lang="en-CA" sz="1800"/>
              <a:t>Allows developers to return to planning stages as technical demands and changing customer requirements necessitate.</a:t>
            </a:r>
          </a:p>
        </p:txBody>
      </p:sp>
      <p:pic>
        <p:nvPicPr>
          <p:cNvPr id="620549" name="Picture 5"/>
          <p:cNvPicPr>
            <a:picLocks noGrp="1" noChangeAspect="1" noChangeArrowheads="1"/>
          </p:cNvPicPr>
          <p:nvPr>
            <p:ph sz="half" idx="2"/>
          </p:nvPr>
        </p:nvPicPr>
        <p:blipFill>
          <a:blip r:embed="rId3" cstate="print"/>
          <a:srcRect/>
          <a:stretch>
            <a:fillRect/>
          </a:stretch>
        </p:blipFill>
        <p:spPr>
          <a:xfrm>
            <a:off x="4572000" y="1412875"/>
            <a:ext cx="3962400" cy="4525963"/>
          </a:xfrm>
        </p:spPr>
      </p:pic>
      <p:sp>
        <p:nvSpPr>
          <p:cNvPr id="620550" name="Text Box 6"/>
          <p:cNvSpPr txBox="1">
            <a:spLocks noChangeArrowheads="1"/>
          </p:cNvSpPr>
          <p:nvPr/>
        </p:nvSpPr>
        <p:spPr bwMode="auto">
          <a:xfrm>
            <a:off x="4716463" y="5876925"/>
            <a:ext cx="3959225" cy="2746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1200">
                <a:hlinkClick r:id="rId4"/>
              </a:rPr>
              <a:t>http://www3.ntu.edu.sg/home5/FAWA0001/spiral.html</a:t>
            </a:r>
            <a:r>
              <a:rPr lang="en-CA" sz="1200"/>
              <a:t> </a:t>
            </a:r>
          </a:p>
        </p:txBody>
      </p:sp>
      <p:sp>
        <p:nvSpPr>
          <p:cNvPr id="620551" name="Oval 7"/>
          <p:cNvSpPr>
            <a:spLocks noChangeArrowheads="1"/>
          </p:cNvSpPr>
          <p:nvPr/>
        </p:nvSpPr>
        <p:spPr bwMode="auto">
          <a:xfrm>
            <a:off x="6877050" y="1701800"/>
            <a:ext cx="936625" cy="8636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620552" name="Text Box 8"/>
          <p:cNvSpPr txBox="1">
            <a:spLocks noChangeArrowheads="1"/>
          </p:cNvSpPr>
          <p:nvPr/>
        </p:nvSpPr>
        <p:spPr bwMode="auto">
          <a:xfrm>
            <a:off x="6629400" y="3422650"/>
            <a:ext cx="463550" cy="366713"/>
          </a:xfrm>
          <a:prstGeom prst="rect">
            <a:avLst/>
          </a:prstGeom>
          <a:noFill/>
          <a:ln w="25400" algn="ctr">
            <a:noFill/>
            <a:miter lim="800000"/>
            <a:headEnd/>
            <a:tailEnd/>
          </a:ln>
          <a:effectLst/>
        </p:spPr>
        <p:txBody>
          <a:bodyPr wrap="none">
            <a:spAutoFit/>
          </a:bodyPr>
          <a:lstStyle/>
          <a:p>
            <a:pPr marL="342900" indent="-342900" defTabSz="914400"/>
            <a:r>
              <a:rPr lang="en-CA" sz="1800"/>
              <a:t>P1</a:t>
            </a:r>
          </a:p>
        </p:txBody>
      </p:sp>
      <p:sp>
        <p:nvSpPr>
          <p:cNvPr id="620553" name="Text Box 9"/>
          <p:cNvSpPr txBox="1">
            <a:spLocks noChangeArrowheads="1"/>
          </p:cNvSpPr>
          <p:nvPr/>
        </p:nvSpPr>
        <p:spPr bwMode="auto">
          <a:xfrm>
            <a:off x="6948488" y="3644900"/>
            <a:ext cx="463550" cy="366713"/>
          </a:xfrm>
          <a:prstGeom prst="rect">
            <a:avLst/>
          </a:prstGeom>
          <a:noFill/>
          <a:ln w="25400" algn="ctr">
            <a:noFill/>
            <a:miter lim="800000"/>
            <a:headEnd/>
            <a:tailEnd/>
          </a:ln>
          <a:effectLst/>
        </p:spPr>
        <p:txBody>
          <a:bodyPr wrap="none">
            <a:spAutoFit/>
          </a:bodyPr>
          <a:lstStyle/>
          <a:p>
            <a:pPr marL="342900" indent="-342900" defTabSz="914400"/>
            <a:r>
              <a:rPr lang="en-CA" sz="1800"/>
              <a:t>P2</a:t>
            </a:r>
          </a:p>
        </p:txBody>
      </p:sp>
      <p:sp>
        <p:nvSpPr>
          <p:cNvPr id="620554" name="Text Box 10"/>
          <p:cNvSpPr txBox="1">
            <a:spLocks noChangeArrowheads="1"/>
          </p:cNvSpPr>
          <p:nvPr/>
        </p:nvSpPr>
        <p:spPr bwMode="auto">
          <a:xfrm>
            <a:off x="7092950" y="3933825"/>
            <a:ext cx="463550" cy="366713"/>
          </a:xfrm>
          <a:prstGeom prst="rect">
            <a:avLst/>
          </a:prstGeom>
          <a:noFill/>
          <a:ln w="25400" algn="ctr">
            <a:noFill/>
            <a:miter lim="800000"/>
            <a:headEnd/>
            <a:tailEnd/>
          </a:ln>
          <a:effectLst/>
        </p:spPr>
        <p:txBody>
          <a:bodyPr wrap="none">
            <a:spAutoFit/>
          </a:bodyPr>
          <a:lstStyle/>
          <a:p>
            <a:pPr marL="342900" indent="-342900" defTabSz="914400"/>
            <a:r>
              <a:rPr lang="en-CA" sz="1800"/>
              <a:t>P3</a:t>
            </a:r>
          </a:p>
        </p:txBody>
      </p:sp>
      <p:sp>
        <p:nvSpPr>
          <p:cNvPr id="620555" name="Text Box 11"/>
          <p:cNvSpPr txBox="1">
            <a:spLocks noChangeArrowheads="1"/>
          </p:cNvSpPr>
          <p:nvPr/>
        </p:nvSpPr>
        <p:spPr bwMode="auto">
          <a:xfrm>
            <a:off x="7308850" y="4221163"/>
            <a:ext cx="463550" cy="366712"/>
          </a:xfrm>
          <a:prstGeom prst="rect">
            <a:avLst/>
          </a:prstGeom>
          <a:noFill/>
          <a:ln w="25400" algn="ctr">
            <a:noFill/>
            <a:miter lim="800000"/>
            <a:headEnd/>
            <a:tailEnd/>
          </a:ln>
          <a:effectLst/>
        </p:spPr>
        <p:txBody>
          <a:bodyPr wrap="none">
            <a:spAutoFit/>
          </a:bodyPr>
          <a:lstStyle/>
          <a:p>
            <a:pPr marL="342900" indent="-342900" defTabSz="914400"/>
            <a:r>
              <a:rPr lang="en-CA" sz="1800"/>
              <a:t>P4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6430C0FB-439B-47E2-BF2D-12A9163FDF64}" type="slidenum">
              <a:rPr lang="en-US"/>
              <a:pPr/>
              <a:t>14</a:t>
            </a:fld>
            <a:endParaRPr lang="en-US"/>
          </a:p>
        </p:txBody>
      </p:sp>
      <p:sp>
        <p:nvSpPr>
          <p:cNvPr id="634882" name="Rectangle 2"/>
          <p:cNvSpPr>
            <a:spLocks noGrp="1" noChangeArrowheads="1"/>
          </p:cNvSpPr>
          <p:nvPr>
            <p:ph type="title"/>
          </p:nvPr>
        </p:nvSpPr>
        <p:spPr>
          <a:ln/>
        </p:spPr>
        <p:txBody>
          <a:bodyPr/>
          <a:lstStyle/>
          <a:p>
            <a:r>
              <a:rPr lang="en-CA"/>
              <a:t>Extreme Programming (XP)</a:t>
            </a:r>
          </a:p>
        </p:txBody>
      </p:sp>
      <p:sp>
        <p:nvSpPr>
          <p:cNvPr id="634883" name="Rectangle 3"/>
          <p:cNvSpPr>
            <a:spLocks noGrp="1" noChangeArrowheads="1"/>
          </p:cNvSpPr>
          <p:nvPr>
            <p:ph type="body" idx="1"/>
          </p:nvPr>
        </p:nvSpPr>
        <p:spPr/>
        <p:txBody>
          <a:bodyPr/>
          <a:lstStyle/>
          <a:p>
            <a:pPr>
              <a:buFontTx/>
              <a:buChar char="•"/>
            </a:pPr>
            <a:r>
              <a:rPr lang="en-CA" sz="2400"/>
              <a:t>An example of a </a:t>
            </a:r>
            <a:r>
              <a:rPr lang="en-CA" sz="2400" b="1">
                <a:solidFill>
                  <a:schemeClr val="accent2"/>
                </a:solidFill>
              </a:rPr>
              <a:t>non-iterative</a:t>
            </a:r>
            <a:r>
              <a:rPr lang="en-CA" sz="2400"/>
              <a:t> programming model</a:t>
            </a:r>
          </a:p>
          <a:p>
            <a:pPr>
              <a:buFontTx/>
              <a:buChar char="•"/>
            </a:pPr>
            <a:r>
              <a:rPr lang="en-CA" sz="2400"/>
              <a:t>Based on simplicity, communication and feedback</a:t>
            </a:r>
          </a:p>
          <a:p>
            <a:pPr>
              <a:buFontTx/>
              <a:buChar char="•"/>
            </a:pPr>
            <a:r>
              <a:rPr lang="en-CA" sz="2400"/>
              <a:t>Emphasises team work, and customer focus</a:t>
            </a:r>
          </a:p>
          <a:p>
            <a:pPr>
              <a:buFontTx/>
              <a:buChar char="•"/>
            </a:pPr>
            <a:r>
              <a:rPr lang="en-CA" sz="2400"/>
              <a:t>A structured approach which uses sub-projects of limited and defined scope</a:t>
            </a:r>
          </a:p>
          <a:p>
            <a:pPr>
              <a:buFontTx/>
              <a:buChar char="•"/>
            </a:pPr>
            <a:r>
              <a:rPr lang="en-CA" sz="2400"/>
              <a:t>Programmers work in pairs</a:t>
            </a:r>
          </a:p>
          <a:p>
            <a:pPr>
              <a:buFontTx/>
              <a:buChar char="•"/>
            </a:pPr>
            <a:r>
              <a:rPr lang="en-CA" sz="2400"/>
              <a:t>Team produces software in series of small fully integrated releases that fulfill customer requirements</a:t>
            </a:r>
          </a:p>
          <a:p>
            <a:pPr>
              <a:buFontTx/>
              <a:buChar char="•"/>
            </a:pPr>
            <a:r>
              <a:rPr lang="en-CA" sz="2400">
                <a:hlinkClick r:id="rId3"/>
              </a:rPr>
              <a:t>http://www.extremeprogramming.org/</a:t>
            </a:r>
            <a:r>
              <a:rPr lang="en-CA" sz="2400"/>
              <a:t> </a:t>
            </a:r>
          </a:p>
          <a:p>
            <a:endParaRPr lang="en-CA"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Software Development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sz="1800" b="1" dirty="0" smtClean="0"/>
              <a:t>Iterative development </a:t>
            </a:r>
            <a:r>
              <a:rPr lang="en-US" sz="1800" dirty="0" smtClean="0"/>
              <a:t>using programming teams – cross functional, and self-organizing</a:t>
            </a:r>
          </a:p>
          <a:p>
            <a:pPr>
              <a:buNone/>
            </a:pPr>
            <a:r>
              <a:rPr lang="en-US" sz="1800" dirty="0" smtClean="0"/>
              <a:t>Some of the principles behind the Agile Manifesto</a:t>
            </a:r>
            <a:r>
              <a:rPr lang="en-US" sz="1800" baseline="30000" dirty="0" smtClean="0"/>
              <a:t> </a:t>
            </a:r>
            <a:r>
              <a:rPr lang="en-US" sz="1800" dirty="0" smtClean="0"/>
              <a:t>are:</a:t>
            </a:r>
          </a:p>
          <a:p>
            <a:r>
              <a:rPr lang="en-US" sz="1800" dirty="0" smtClean="0"/>
              <a:t>Customer satisfaction by rapid, continuous delivery of useful software</a:t>
            </a:r>
          </a:p>
          <a:p>
            <a:r>
              <a:rPr lang="en-US" sz="1800" dirty="0" smtClean="0"/>
              <a:t>Working software is delivered frequently (weeks rather than months)</a:t>
            </a:r>
          </a:p>
          <a:p>
            <a:r>
              <a:rPr lang="en-US" sz="1800" dirty="0" smtClean="0"/>
              <a:t>Working software is the principal measure of progress</a:t>
            </a:r>
          </a:p>
          <a:p>
            <a:r>
              <a:rPr lang="en-US" sz="1800" dirty="0" smtClean="0"/>
              <a:t>Even late changes in requirements are welcomed</a:t>
            </a:r>
          </a:p>
          <a:p>
            <a:r>
              <a:rPr lang="en-US" sz="1800" dirty="0" smtClean="0"/>
              <a:t>Close, daily cooperation between business people and developers</a:t>
            </a:r>
          </a:p>
          <a:p>
            <a:r>
              <a:rPr lang="en-US" sz="1800" dirty="0" smtClean="0"/>
              <a:t>Face-to-face conversation is the best form of communication (co-location)</a:t>
            </a:r>
          </a:p>
          <a:p>
            <a:r>
              <a:rPr lang="en-US" sz="1800" dirty="0" smtClean="0"/>
              <a:t>Projects are built around motivated individuals, who should be trusted</a:t>
            </a:r>
          </a:p>
          <a:p>
            <a:r>
              <a:rPr lang="en-US" sz="1800" dirty="0" smtClean="0"/>
              <a:t>Continuous attention to technical excellence and good design</a:t>
            </a:r>
          </a:p>
          <a:p>
            <a:r>
              <a:rPr lang="en-US" sz="1800" dirty="0" smtClean="0"/>
              <a:t>Simplicity</a:t>
            </a:r>
          </a:p>
          <a:p>
            <a:r>
              <a:rPr lang="en-US" sz="1800" dirty="0" smtClean="0"/>
              <a:t>Self-organizing teams</a:t>
            </a:r>
          </a:p>
          <a:p>
            <a:r>
              <a:rPr lang="en-US" sz="1800" dirty="0" smtClean="0"/>
              <a:t>Regular adaptation to changing circumstances</a:t>
            </a:r>
          </a:p>
          <a:p>
            <a:r>
              <a:rPr lang="en-US" sz="1800" dirty="0" smtClean="0">
                <a:hlinkClick r:id="rId3"/>
              </a:rPr>
              <a:t>http://www.microsoft.com/security/sdl/</a:t>
            </a:r>
            <a:r>
              <a:rPr lang="en-US" sz="1800" dirty="0" smtClean="0"/>
              <a:t>  SDL for Agile video</a:t>
            </a:r>
          </a:p>
          <a:p>
            <a:endParaRPr lang="en-US" sz="1800"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57B3B10B-4F8F-4C44-BE89-EAA93D1C56CB}" type="slidenum">
              <a:rPr lang="en-US"/>
              <a:pPr/>
              <a:t>16</a:t>
            </a:fld>
            <a:endParaRPr lang="en-US"/>
          </a:p>
        </p:txBody>
      </p:sp>
      <p:sp>
        <p:nvSpPr>
          <p:cNvPr id="621570" name="Rectangle 2"/>
          <p:cNvSpPr>
            <a:spLocks noGrp="1" noChangeArrowheads="1"/>
          </p:cNvSpPr>
          <p:nvPr>
            <p:ph type="title"/>
          </p:nvPr>
        </p:nvSpPr>
        <p:spPr>
          <a:ln/>
        </p:spPr>
        <p:txBody>
          <a:bodyPr>
            <a:normAutofit fontScale="90000"/>
          </a:bodyPr>
          <a:lstStyle/>
          <a:p>
            <a:r>
              <a:rPr lang="en-CA" sz="4000" dirty="0"/>
              <a:t>Software Capability Maturity Model</a:t>
            </a:r>
            <a:br>
              <a:rPr lang="en-CA" sz="4000" dirty="0"/>
            </a:br>
            <a:r>
              <a:rPr lang="en-CA" sz="4000" dirty="0"/>
              <a:t>(CMM or SW-CMM)</a:t>
            </a:r>
          </a:p>
        </p:txBody>
      </p:sp>
      <p:sp>
        <p:nvSpPr>
          <p:cNvPr id="621571" name="Rectangle 3"/>
          <p:cNvSpPr>
            <a:spLocks noGrp="1" noChangeArrowheads="1"/>
          </p:cNvSpPr>
          <p:nvPr>
            <p:ph type="body" idx="1"/>
          </p:nvPr>
        </p:nvSpPr>
        <p:spPr/>
        <p:txBody>
          <a:bodyPr/>
          <a:lstStyle/>
          <a:p>
            <a:r>
              <a:rPr lang="en-CA" sz="2400" dirty="0"/>
              <a:t>Software Engineering Institute (Carnegie Mellon University) released the Capability Maturity Model for Software in 1991</a:t>
            </a:r>
          </a:p>
          <a:p>
            <a:r>
              <a:rPr lang="en-CA" sz="2400" dirty="0"/>
              <a:t>Focus:  quality management processes.  Improve ability of organizations to meet goals for cost, schedule, functionality and product quality.</a:t>
            </a:r>
          </a:p>
          <a:p>
            <a:r>
              <a:rPr lang="en-CA" sz="2400" dirty="0"/>
              <a:t>Software development in organizations moves through 5 maturity phases in sequence:</a:t>
            </a:r>
          </a:p>
          <a:p>
            <a:r>
              <a:rPr lang="en-CA" sz="2400" dirty="0"/>
              <a:t>Initial, Repeatable, Defined, Managed, Optimizing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01065856-D0B9-41F7-A67C-5B50A866DA9A}" type="slidenum">
              <a:rPr lang="en-US"/>
              <a:pPr/>
              <a:t>17</a:t>
            </a:fld>
            <a:endParaRPr lang="en-US"/>
          </a:p>
        </p:txBody>
      </p:sp>
      <p:sp>
        <p:nvSpPr>
          <p:cNvPr id="636930" name="Rectangle 2"/>
          <p:cNvSpPr>
            <a:spLocks noGrp="1" noChangeArrowheads="1"/>
          </p:cNvSpPr>
          <p:nvPr>
            <p:ph type="title"/>
          </p:nvPr>
        </p:nvSpPr>
        <p:spPr>
          <a:ln/>
        </p:spPr>
        <p:txBody>
          <a:bodyPr>
            <a:normAutofit fontScale="90000"/>
          </a:bodyPr>
          <a:lstStyle/>
          <a:p>
            <a:r>
              <a:rPr lang="en-CA" sz="4000" dirty="0"/>
              <a:t>Software Capability Maturity Model</a:t>
            </a:r>
            <a:br>
              <a:rPr lang="en-CA" sz="4000" dirty="0"/>
            </a:br>
            <a:r>
              <a:rPr lang="en-CA" sz="4000" dirty="0"/>
              <a:t>(CMM or SW-CMM)</a:t>
            </a:r>
          </a:p>
        </p:txBody>
      </p:sp>
      <p:sp>
        <p:nvSpPr>
          <p:cNvPr id="636931" name="Rectangle 3"/>
          <p:cNvSpPr>
            <a:spLocks noGrp="1" noChangeArrowheads="1"/>
          </p:cNvSpPr>
          <p:nvPr>
            <p:ph type="body" idx="1"/>
          </p:nvPr>
        </p:nvSpPr>
        <p:spPr/>
        <p:txBody>
          <a:bodyPr>
            <a:normAutofit lnSpcReduction="10000"/>
          </a:bodyPr>
          <a:lstStyle/>
          <a:p>
            <a:pPr>
              <a:lnSpc>
                <a:spcPct val="80000"/>
              </a:lnSpc>
            </a:pPr>
            <a:r>
              <a:rPr lang="en-CA" sz="2400"/>
              <a:t>Level 1:	Initial</a:t>
            </a:r>
          </a:p>
          <a:p>
            <a:pPr lvl="1">
              <a:lnSpc>
                <a:spcPct val="80000"/>
              </a:lnSpc>
            </a:pPr>
            <a:r>
              <a:rPr lang="en-CA" sz="2000"/>
              <a:t>Software development model follows good practise</a:t>
            </a:r>
          </a:p>
          <a:p>
            <a:pPr>
              <a:lnSpc>
                <a:spcPct val="80000"/>
              </a:lnSpc>
            </a:pPr>
            <a:r>
              <a:rPr lang="en-CA" sz="2400"/>
              <a:t>Level 2:	Repeatable</a:t>
            </a:r>
          </a:p>
          <a:p>
            <a:pPr lvl="1">
              <a:lnSpc>
                <a:spcPct val="80000"/>
              </a:lnSpc>
            </a:pPr>
            <a:r>
              <a:rPr lang="en-CA" sz="2000"/>
              <a:t>Good practises can be repeated, and improved.</a:t>
            </a:r>
          </a:p>
          <a:p>
            <a:pPr>
              <a:lnSpc>
                <a:spcPct val="80000"/>
              </a:lnSpc>
            </a:pPr>
            <a:r>
              <a:rPr lang="en-CA" sz="2400"/>
              <a:t>Level 3:	Defined</a:t>
            </a:r>
          </a:p>
          <a:p>
            <a:pPr lvl="1">
              <a:lnSpc>
                <a:spcPct val="80000"/>
              </a:lnSpc>
            </a:pPr>
            <a:r>
              <a:rPr lang="en-CA" sz="2000"/>
              <a:t>There are policies procedures,  to define the good practises in place.  In this way, good practises can be transferred across working groups.  The whole organization can benefit from standardization.</a:t>
            </a:r>
          </a:p>
          <a:p>
            <a:pPr>
              <a:lnSpc>
                <a:spcPct val="80000"/>
              </a:lnSpc>
            </a:pPr>
            <a:r>
              <a:rPr lang="en-CA" sz="2400"/>
              <a:t>Level 4:	Managed</a:t>
            </a:r>
          </a:p>
          <a:p>
            <a:pPr lvl="1">
              <a:lnSpc>
                <a:spcPct val="80000"/>
              </a:lnSpc>
            </a:pPr>
            <a:r>
              <a:rPr lang="en-CA" sz="2000"/>
              <a:t>Quantitative objectives are established for tasks, metrics are in place to form a baseline from which assessment is possible</a:t>
            </a:r>
          </a:p>
          <a:p>
            <a:pPr>
              <a:lnSpc>
                <a:spcPct val="80000"/>
              </a:lnSpc>
            </a:pPr>
            <a:r>
              <a:rPr lang="en-CA" sz="2400"/>
              <a:t>Level 5:	Optimizing</a:t>
            </a:r>
          </a:p>
          <a:p>
            <a:pPr lvl="1">
              <a:lnSpc>
                <a:spcPct val="80000"/>
              </a:lnSpc>
            </a:pPr>
            <a:r>
              <a:rPr lang="en-CA" sz="2000"/>
              <a:t>Practises are continuously improved to enhance capability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F88F59D1-9AF7-4CEF-BFA6-E5460484B234}" type="slidenum">
              <a:rPr lang="en-US"/>
              <a:pPr/>
              <a:t>18</a:t>
            </a:fld>
            <a:endParaRPr lang="en-US"/>
          </a:p>
        </p:txBody>
      </p:sp>
      <p:sp>
        <p:nvSpPr>
          <p:cNvPr id="647170" name="Rectangle 2"/>
          <p:cNvSpPr>
            <a:spLocks noGrp="1" noChangeArrowheads="1"/>
          </p:cNvSpPr>
          <p:nvPr>
            <p:ph type="title"/>
          </p:nvPr>
        </p:nvSpPr>
        <p:spPr>
          <a:ln/>
        </p:spPr>
        <p:txBody>
          <a:bodyPr/>
          <a:lstStyle/>
          <a:p>
            <a:r>
              <a:rPr lang="en-CA"/>
              <a:t>Programming languages</a:t>
            </a:r>
          </a:p>
        </p:txBody>
      </p:sp>
      <p:sp>
        <p:nvSpPr>
          <p:cNvPr id="647171" name="Rectangle 3"/>
          <p:cNvSpPr>
            <a:spLocks noGrp="1" noChangeArrowheads="1"/>
          </p:cNvSpPr>
          <p:nvPr>
            <p:ph type="body" idx="1"/>
          </p:nvPr>
        </p:nvSpPr>
        <p:spPr/>
        <p:txBody>
          <a:bodyPr>
            <a:normAutofit lnSpcReduction="10000"/>
          </a:bodyPr>
          <a:lstStyle/>
          <a:p>
            <a:pPr>
              <a:lnSpc>
                <a:spcPct val="90000"/>
              </a:lnSpc>
            </a:pPr>
            <a:r>
              <a:rPr lang="en-CA" sz="2400"/>
              <a:t>Programming languages are essentially instructions that tell the computer what to do.</a:t>
            </a:r>
          </a:p>
          <a:p>
            <a:pPr>
              <a:lnSpc>
                <a:spcPct val="90000"/>
              </a:lnSpc>
            </a:pPr>
            <a:r>
              <a:rPr lang="en-CA" sz="2400"/>
              <a:t>First generation languages = 1GL</a:t>
            </a:r>
          </a:p>
          <a:p>
            <a:pPr lvl="1">
              <a:lnSpc>
                <a:spcPct val="90000"/>
              </a:lnSpc>
            </a:pPr>
            <a:r>
              <a:rPr lang="en-CA" sz="2000"/>
              <a:t>1GL – machine language programming, series of 1’s and 0’s, no translator or compiler is required</a:t>
            </a:r>
          </a:p>
          <a:p>
            <a:pPr lvl="1">
              <a:lnSpc>
                <a:spcPct val="90000"/>
              </a:lnSpc>
            </a:pPr>
            <a:r>
              <a:rPr lang="en-CA" sz="2000"/>
              <a:t>2GL – assembly languages, this code is more easily read by a programmer, uses mnemonics such as “</a:t>
            </a:r>
            <a:r>
              <a:rPr lang="en-CA" sz="2000">
                <a:latin typeface="Courier New" pitchFamily="49" charset="0"/>
              </a:rPr>
              <a:t>mov al, 61h</a:t>
            </a:r>
            <a:r>
              <a:rPr lang="en-CA" sz="2000"/>
              <a:t>”</a:t>
            </a:r>
          </a:p>
          <a:p>
            <a:pPr lvl="1">
              <a:lnSpc>
                <a:spcPct val="90000"/>
              </a:lnSpc>
            </a:pPr>
            <a:r>
              <a:rPr lang="en-CA" sz="2000"/>
              <a:t>3GL – high level languages, FORTRAN, LISP, COBOL were early 3GLs, modern 3GLs:  BASIC, C, C++, Delphi, Java</a:t>
            </a:r>
          </a:p>
          <a:p>
            <a:pPr lvl="1">
              <a:lnSpc>
                <a:spcPct val="90000"/>
              </a:lnSpc>
            </a:pPr>
            <a:r>
              <a:rPr lang="en-CA" sz="2000"/>
              <a:t>4GL – a programming language for a specific purpose, e.g. SQL, PostScript, MATLAB, CSS, ColdFusion</a:t>
            </a:r>
          </a:p>
          <a:p>
            <a:pPr lvl="1">
              <a:lnSpc>
                <a:spcPct val="90000"/>
              </a:lnSpc>
            </a:pPr>
            <a:r>
              <a:rPr lang="en-CA" sz="2000"/>
              <a:t>5GL – constraint-based programming languages, used mainly in artificial intelligence (AI) research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4F0FD1C7-B490-474D-8246-2C42BAE03883}" type="slidenum">
              <a:rPr lang="en-US"/>
              <a:pPr/>
              <a:t>19</a:t>
            </a:fld>
            <a:endParaRPr lang="en-US"/>
          </a:p>
        </p:txBody>
      </p:sp>
      <p:sp>
        <p:nvSpPr>
          <p:cNvPr id="643074" name="Rectangle 2"/>
          <p:cNvSpPr>
            <a:spLocks noGrp="1" noChangeArrowheads="1"/>
          </p:cNvSpPr>
          <p:nvPr>
            <p:ph type="title"/>
          </p:nvPr>
        </p:nvSpPr>
        <p:spPr>
          <a:ln/>
        </p:spPr>
        <p:txBody>
          <a:bodyPr>
            <a:normAutofit fontScale="90000"/>
          </a:bodyPr>
          <a:lstStyle/>
          <a:p>
            <a:r>
              <a:rPr lang="en-CA"/>
              <a:t>Programming Languages</a:t>
            </a:r>
            <a:br>
              <a:rPr lang="en-CA"/>
            </a:br>
            <a:r>
              <a:rPr lang="en-CA"/>
              <a:t>Compiled or Interpreted</a:t>
            </a:r>
          </a:p>
        </p:txBody>
      </p:sp>
      <p:sp>
        <p:nvSpPr>
          <p:cNvPr id="643076" name="Rectangle 4"/>
          <p:cNvSpPr>
            <a:spLocks noGrp="1" noChangeArrowheads="1"/>
          </p:cNvSpPr>
          <p:nvPr>
            <p:ph type="body" sz="half" idx="1"/>
          </p:nvPr>
        </p:nvSpPr>
        <p:spPr/>
        <p:txBody>
          <a:bodyPr/>
          <a:lstStyle/>
          <a:p>
            <a:pPr marL="0" indent="0">
              <a:lnSpc>
                <a:spcPct val="80000"/>
              </a:lnSpc>
            </a:pPr>
            <a:r>
              <a:rPr lang="en-CA" sz="2000"/>
              <a:t>A </a:t>
            </a:r>
            <a:r>
              <a:rPr lang="en-CA" sz="2000" b="1">
                <a:solidFill>
                  <a:srgbClr val="FF0000"/>
                </a:solidFill>
              </a:rPr>
              <a:t>compiler</a:t>
            </a:r>
            <a:r>
              <a:rPr lang="en-CA" sz="2000"/>
              <a:t> is used to convert the program statements into machine executable code.</a:t>
            </a:r>
          </a:p>
          <a:p>
            <a:pPr marL="0" indent="0">
              <a:lnSpc>
                <a:spcPct val="80000"/>
              </a:lnSpc>
            </a:pPr>
            <a:endParaRPr lang="en-CA" sz="2000"/>
          </a:p>
          <a:p>
            <a:pPr marL="0" indent="0">
              <a:lnSpc>
                <a:spcPct val="80000"/>
              </a:lnSpc>
            </a:pPr>
            <a:r>
              <a:rPr lang="en-CA" sz="2000"/>
              <a:t>Compiled languages</a:t>
            </a:r>
          </a:p>
          <a:p>
            <a:pPr lvl="1">
              <a:lnSpc>
                <a:spcPct val="80000"/>
              </a:lnSpc>
            </a:pPr>
            <a:r>
              <a:rPr lang="en-CA" sz="1800"/>
              <a:t>C, C++, C#</a:t>
            </a:r>
          </a:p>
          <a:p>
            <a:pPr lvl="1">
              <a:lnSpc>
                <a:spcPct val="80000"/>
              </a:lnSpc>
            </a:pPr>
            <a:r>
              <a:rPr lang="en-CA" sz="1800"/>
              <a:t>FORTRAN</a:t>
            </a:r>
          </a:p>
          <a:p>
            <a:pPr lvl="1">
              <a:lnSpc>
                <a:spcPct val="80000"/>
              </a:lnSpc>
            </a:pPr>
            <a:r>
              <a:rPr lang="en-CA" sz="1800"/>
              <a:t>Java (J2EE, etc)</a:t>
            </a:r>
          </a:p>
          <a:p>
            <a:pPr marL="0" indent="0">
              <a:lnSpc>
                <a:spcPct val="80000"/>
              </a:lnSpc>
              <a:buFontTx/>
              <a:buChar char="•"/>
            </a:pPr>
            <a:endParaRPr lang="en-CA" sz="2000"/>
          </a:p>
          <a:p>
            <a:pPr marL="0" indent="0">
              <a:lnSpc>
                <a:spcPct val="80000"/>
              </a:lnSpc>
            </a:pPr>
            <a:r>
              <a:rPr lang="en-CA" sz="2000"/>
              <a:t>Security risks:</a:t>
            </a:r>
          </a:p>
          <a:p>
            <a:pPr marL="0" indent="0">
              <a:lnSpc>
                <a:spcPct val="80000"/>
              </a:lnSpc>
            </a:pPr>
            <a:r>
              <a:rPr lang="en-CA" sz="2000"/>
              <a:t>More prone to mistakes such as buffer overflow and backdoors, as the source code is generally not distributed.</a:t>
            </a:r>
          </a:p>
        </p:txBody>
      </p:sp>
      <p:sp>
        <p:nvSpPr>
          <p:cNvPr id="643077" name="Rectangle 5"/>
          <p:cNvSpPr>
            <a:spLocks noGrp="1" noChangeArrowheads="1"/>
          </p:cNvSpPr>
          <p:nvPr>
            <p:ph type="body" sz="half" idx="2"/>
          </p:nvPr>
        </p:nvSpPr>
        <p:spPr/>
        <p:txBody>
          <a:bodyPr/>
          <a:lstStyle/>
          <a:p>
            <a:pPr marL="0" indent="0">
              <a:lnSpc>
                <a:spcPct val="80000"/>
              </a:lnSpc>
            </a:pPr>
            <a:r>
              <a:rPr lang="en-CA" sz="2000"/>
              <a:t>An </a:t>
            </a:r>
            <a:r>
              <a:rPr lang="en-CA" sz="2000" b="1">
                <a:solidFill>
                  <a:srgbClr val="FF0000"/>
                </a:solidFill>
              </a:rPr>
              <a:t>interpreter</a:t>
            </a:r>
            <a:r>
              <a:rPr lang="en-CA" sz="2000"/>
              <a:t> reads the program statements one at a time and converts them into machine executable instructions.</a:t>
            </a:r>
          </a:p>
          <a:p>
            <a:pPr marL="0" indent="0">
              <a:lnSpc>
                <a:spcPct val="80000"/>
              </a:lnSpc>
            </a:pPr>
            <a:endParaRPr lang="en-CA" sz="2000"/>
          </a:p>
          <a:p>
            <a:pPr marL="0" indent="0">
              <a:lnSpc>
                <a:spcPct val="80000"/>
              </a:lnSpc>
            </a:pPr>
            <a:r>
              <a:rPr lang="en-CA" sz="2000"/>
              <a:t>Interpreted languages</a:t>
            </a:r>
          </a:p>
          <a:p>
            <a:pPr lvl="1">
              <a:lnSpc>
                <a:spcPct val="80000"/>
              </a:lnSpc>
            </a:pPr>
            <a:r>
              <a:rPr lang="en-CA" sz="1800"/>
              <a:t>BASIC, VBScript</a:t>
            </a:r>
          </a:p>
          <a:p>
            <a:pPr lvl="1">
              <a:lnSpc>
                <a:spcPct val="80000"/>
              </a:lnSpc>
            </a:pPr>
            <a:r>
              <a:rPr lang="en-CA" sz="1800"/>
              <a:t>JavaScript</a:t>
            </a:r>
          </a:p>
          <a:p>
            <a:pPr lvl="1">
              <a:lnSpc>
                <a:spcPct val="80000"/>
              </a:lnSpc>
              <a:buFontTx/>
              <a:buNone/>
            </a:pPr>
            <a:endParaRPr lang="en-CA" sz="1800"/>
          </a:p>
          <a:p>
            <a:pPr marL="0" indent="0">
              <a:lnSpc>
                <a:spcPct val="80000"/>
              </a:lnSpc>
            </a:pPr>
            <a:r>
              <a:rPr lang="en-CA" sz="2000"/>
              <a:t>Security risks:</a:t>
            </a:r>
          </a:p>
          <a:p>
            <a:pPr marL="0" indent="0">
              <a:lnSpc>
                <a:spcPct val="80000"/>
              </a:lnSpc>
            </a:pPr>
            <a:r>
              <a:rPr lang="en-CA" sz="2000"/>
              <a:t>More prone to injection type attacks because the attacker can see any flaws in the program.  Also attackers can modify and reuse code.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98A8627C-40E2-4259-A9E5-BC8B820BCDC5}" type="slidenum">
              <a:rPr lang="en-US"/>
              <a:pPr/>
              <a:t>2</a:t>
            </a:fld>
            <a:endParaRPr lang="en-US"/>
          </a:p>
        </p:txBody>
      </p:sp>
      <p:sp>
        <p:nvSpPr>
          <p:cNvPr id="610306" name="Rectangle 2"/>
          <p:cNvSpPr>
            <a:spLocks noGrp="1" noChangeArrowheads="1"/>
          </p:cNvSpPr>
          <p:nvPr>
            <p:ph type="title"/>
          </p:nvPr>
        </p:nvSpPr>
        <p:spPr>
          <a:ln/>
        </p:spPr>
        <p:txBody>
          <a:bodyPr/>
          <a:lstStyle/>
          <a:p>
            <a:r>
              <a:rPr lang="en-CA" dirty="0"/>
              <a:t>Overview</a:t>
            </a:r>
          </a:p>
        </p:txBody>
      </p:sp>
      <p:sp>
        <p:nvSpPr>
          <p:cNvPr id="610307" name="Rectangle 3"/>
          <p:cNvSpPr>
            <a:spLocks noGrp="1" noChangeArrowheads="1"/>
          </p:cNvSpPr>
          <p:nvPr>
            <p:ph type="body" idx="1"/>
          </p:nvPr>
        </p:nvSpPr>
        <p:spPr/>
        <p:txBody>
          <a:bodyPr>
            <a:normAutofit lnSpcReduction="10000"/>
          </a:bodyPr>
          <a:lstStyle/>
          <a:p>
            <a:pPr>
              <a:lnSpc>
                <a:spcPct val="90000"/>
              </a:lnSpc>
            </a:pPr>
            <a:r>
              <a:rPr lang="en-CA" sz="2400" u="sng" dirty="0"/>
              <a:t>Application security </a:t>
            </a:r>
            <a:r>
              <a:rPr lang="en-CA" sz="2400" dirty="0"/>
              <a:t>refers to the controls that are included within systems and applications software and the steps used in their development. </a:t>
            </a:r>
            <a:endParaRPr lang="en-CA" sz="2400" dirty="0" smtClean="0"/>
          </a:p>
          <a:p>
            <a:pPr>
              <a:lnSpc>
                <a:spcPct val="90000"/>
              </a:lnSpc>
            </a:pPr>
            <a:r>
              <a:rPr lang="en-CA" sz="2400" u="sng" dirty="0" smtClean="0"/>
              <a:t>Applications</a:t>
            </a:r>
            <a:r>
              <a:rPr lang="en-CA" sz="2400" dirty="0" smtClean="0"/>
              <a:t> </a:t>
            </a:r>
            <a:r>
              <a:rPr lang="en-CA" sz="2400" dirty="0"/>
              <a:t>refer to agents, applets, software, databases, data warehouses, and knowledge-based systems. These applications may be used in distributed or centralized environments.</a:t>
            </a:r>
          </a:p>
          <a:p>
            <a:pPr>
              <a:lnSpc>
                <a:spcPct val="90000"/>
              </a:lnSpc>
            </a:pPr>
            <a:r>
              <a:rPr lang="en-CA" sz="2400" dirty="0"/>
              <a:t>The candidate should fully understand the security and controls of the systems development process, system life cycle, application controls, change controls, data warehousing, data mining, knowledge-based systems, program interfaces, and concepts used to ensure data and application integrity, security and availability.</a:t>
            </a:r>
          </a:p>
        </p:txBody>
      </p:sp>
      <p:sp>
        <p:nvSpPr>
          <p:cNvPr id="6" name="TextBox 5"/>
          <p:cNvSpPr txBox="1"/>
          <p:nvPr/>
        </p:nvSpPr>
        <p:spPr>
          <a:xfrm>
            <a:off x="357158" y="6286520"/>
            <a:ext cx="6143668" cy="400110"/>
          </a:xfrm>
          <a:prstGeom prst="rect">
            <a:avLst/>
          </a:prstGeom>
          <a:noFill/>
        </p:spPr>
        <p:txBody>
          <a:bodyPr wrap="square" rtlCol="0">
            <a:spAutoFit/>
          </a:bodyPr>
          <a:lstStyle/>
          <a:p>
            <a:r>
              <a:rPr lang="en-US" dirty="0" smtClean="0"/>
              <a:t>From CISSP CIB 2006</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F34E7109-DC77-406C-9698-3DBAC6E4601E}" type="slidenum">
              <a:rPr lang="en-US"/>
              <a:pPr/>
              <a:t>20</a:t>
            </a:fld>
            <a:endParaRPr lang="en-US"/>
          </a:p>
        </p:txBody>
      </p:sp>
      <p:sp>
        <p:nvSpPr>
          <p:cNvPr id="649218" name="Rectangle 2"/>
          <p:cNvSpPr>
            <a:spLocks noGrp="1" noChangeArrowheads="1"/>
          </p:cNvSpPr>
          <p:nvPr>
            <p:ph type="title"/>
          </p:nvPr>
        </p:nvSpPr>
        <p:spPr>
          <a:ln/>
        </p:spPr>
        <p:txBody>
          <a:bodyPr>
            <a:normAutofit fontScale="90000"/>
          </a:bodyPr>
          <a:lstStyle/>
          <a:p>
            <a:r>
              <a:rPr lang="en-CA"/>
              <a:t>Object Oriented Programming (OOP)</a:t>
            </a:r>
          </a:p>
        </p:txBody>
      </p:sp>
      <p:sp>
        <p:nvSpPr>
          <p:cNvPr id="649219" name="Rectangle 3"/>
          <p:cNvSpPr>
            <a:spLocks noGrp="1" noChangeArrowheads="1"/>
          </p:cNvSpPr>
          <p:nvPr>
            <p:ph type="body" idx="1"/>
          </p:nvPr>
        </p:nvSpPr>
        <p:spPr/>
        <p:txBody>
          <a:bodyPr>
            <a:normAutofit fontScale="92500" lnSpcReduction="10000"/>
          </a:bodyPr>
          <a:lstStyle/>
          <a:p>
            <a:r>
              <a:rPr lang="en-CA"/>
              <a:t>Originally programming was concerned with writing instructions to achieve a desired program flow.</a:t>
            </a:r>
          </a:p>
          <a:p>
            <a:r>
              <a:rPr lang="en-CA"/>
              <a:t>Object Oriented programming attempts to define abstract data types as </a:t>
            </a:r>
            <a:r>
              <a:rPr lang="en-CA">
                <a:solidFill>
                  <a:schemeClr val="accent2"/>
                </a:solidFill>
              </a:rPr>
              <a:t>objects</a:t>
            </a:r>
            <a:r>
              <a:rPr lang="en-CA"/>
              <a:t> (encapsulated code sets) and define </a:t>
            </a:r>
            <a:r>
              <a:rPr lang="en-CA">
                <a:solidFill>
                  <a:schemeClr val="accent2"/>
                </a:solidFill>
              </a:rPr>
              <a:t>rules</a:t>
            </a:r>
            <a:r>
              <a:rPr lang="en-CA"/>
              <a:t> for how objects can communicate.  These objects then work together to achieve desired functionality.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5"/>
          <p:cNvSpPr>
            <a:spLocks noGrp="1"/>
          </p:cNvSpPr>
          <p:nvPr>
            <p:ph type="sldNum" sz="quarter" idx="11"/>
          </p:nvPr>
        </p:nvSpPr>
        <p:spPr/>
        <p:txBody>
          <a:bodyPr/>
          <a:lstStyle/>
          <a:p>
            <a:fld id="{EBFD6DFB-BD45-473A-BD28-5AFD79D7FF66}" type="slidenum">
              <a:rPr lang="en-US"/>
              <a:pPr/>
              <a:t>21</a:t>
            </a:fld>
            <a:endParaRPr lang="en-US"/>
          </a:p>
        </p:txBody>
      </p:sp>
      <p:sp>
        <p:nvSpPr>
          <p:cNvPr id="644104" name="Freeform 8"/>
          <p:cNvSpPr>
            <a:spLocks/>
          </p:cNvSpPr>
          <p:nvPr/>
        </p:nvSpPr>
        <p:spPr bwMode="auto">
          <a:xfrm>
            <a:off x="4643438" y="1916113"/>
            <a:ext cx="4465637" cy="3887787"/>
          </a:xfrm>
          <a:custGeom>
            <a:avLst/>
            <a:gdLst/>
            <a:ahLst/>
            <a:cxnLst>
              <a:cxn ang="0">
                <a:pos x="605" y="1028"/>
              </a:cxn>
              <a:cxn ang="0">
                <a:pos x="106" y="393"/>
              </a:cxn>
              <a:cxn ang="0">
                <a:pos x="1240" y="30"/>
              </a:cxn>
              <a:cxn ang="0">
                <a:pos x="3553" y="212"/>
              </a:cxn>
              <a:cxn ang="0">
                <a:pos x="3463" y="1074"/>
              </a:cxn>
              <a:cxn ang="0">
                <a:pos x="3780" y="1981"/>
              </a:cxn>
              <a:cxn ang="0">
                <a:pos x="2465" y="2389"/>
              </a:cxn>
              <a:cxn ang="0">
                <a:pos x="423" y="2298"/>
              </a:cxn>
              <a:cxn ang="0">
                <a:pos x="197" y="1482"/>
              </a:cxn>
              <a:cxn ang="0">
                <a:pos x="605" y="1301"/>
              </a:cxn>
              <a:cxn ang="0">
                <a:pos x="605" y="1028"/>
              </a:cxn>
            </a:cxnLst>
            <a:rect l="0" t="0" r="r" b="b"/>
            <a:pathLst>
              <a:path w="3946" h="2449">
                <a:moveTo>
                  <a:pt x="605" y="1028"/>
                </a:moveTo>
                <a:cubicBezTo>
                  <a:pt x="522" y="877"/>
                  <a:pt x="0" y="559"/>
                  <a:pt x="106" y="393"/>
                </a:cubicBezTo>
                <a:cubicBezTo>
                  <a:pt x="212" y="227"/>
                  <a:pt x="666" y="60"/>
                  <a:pt x="1240" y="30"/>
                </a:cubicBezTo>
                <a:cubicBezTo>
                  <a:pt x="1814" y="0"/>
                  <a:pt x="3183" y="38"/>
                  <a:pt x="3553" y="212"/>
                </a:cubicBezTo>
                <a:cubicBezTo>
                  <a:pt x="3923" y="386"/>
                  <a:pt x="3425" y="779"/>
                  <a:pt x="3463" y="1074"/>
                </a:cubicBezTo>
                <a:cubicBezTo>
                  <a:pt x="3501" y="1369"/>
                  <a:pt x="3946" y="1762"/>
                  <a:pt x="3780" y="1981"/>
                </a:cubicBezTo>
                <a:cubicBezTo>
                  <a:pt x="3614" y="2200"/>
                  <a:pt x="3024" y="2336"/>
                  <a:pt x="2465" y="2389"/>
                </a:cubicBezTo>
                <a:cubicBezTo>
                  <a:pt x="1906" y="2442"/>
                  <a:pt x="801" y="2449"/>
                  <a:pt x="423" y="2298"/>
                </a:cubicBezTo>
                <a:cubicBezTo>
                  <a:pt x="45" y="2147"/>
                  <a:pt x="167" y="1648"/>
                  <a:pt x="197" y="1482"/>
                </a:cubicBezTo>
                <a:cubicBezTo>
                  <a:pt x="227" y="1316"/>
                  <a:pt x="545" y="1377"/>
                  <a:pt x="605" y="1301"/>
                </a:cubicBezTo>
                <a:cubicBezTo>
                  <a:pt x="665" y="1225"/>
                  <a:pt x="688" y="1179"/>
                  <a:pt x="605" y="1028"/>
                </a:cubicBezTo>
                <a:close/>
              </a:path>
            </a:pathLst>
          </a:custGeom>
          <a:noFill/>
          <a:ln w="38100" cap="flat" cmpd="sng">
            <a:solidFill>
              <a:schemeClr val="accent2"/>
            </a:solidFill>
            <a:prstDash val="solid"/>
            <a:round/>
            <a:headEnd type="none" w="med" len="med"/>
            <a:tailEnd type="none" w="med" len="med"/>
          </a:ln>
          <a:effectLst/>
        </p:spPr>
        <p:txBody>
          <a:bodyPr>
            <a:spAutoFit/>
          </a:bodyPr>
          <a:lstStyle/>
          <a:p>
            <a:endParaRPr lang="en-US"/>
          </a:p>
        </p:txBody>
      </p:sp>
      <p:sp>
        <p:nvSpPr>
          <p:cNvPr id="644098" name="Rectangle 2"/>
          <p:cNvSpPr>
            <a:spLocks noGrp="1" noChangeArrowheads="1"/>
          </p:cNvSpPr>
          <p:nvPr>
            <p:ph type="title"/>
          </p:nvPr>
        </p:nvSpPr>
        <p:spPr>
          <a:ln/>
        </p:spPr>
        <p:txBody>
          <a:bodyPr>
            <a:normAutofit fontScale="90000"/>
          </a:bodyPr>
          <a:lstStyle/>
          <a:p>
            <a:r>
              <a:rPr lang="en-CA"/>
              <a:t>Object Oriented Programming (OOP)</a:t>
            </a:r>
          </a:p>
        </p:txBody>
      </p:sp>
      <p:sp>
        <p:nvSpPr>
          <p:cNvPr id="644115" name="Rectangle 19"/>
          <p:cNvSpPr>
            <a:spLocks noGrp="1" noChangeArrowheads="1"/>
          </p:cNvSpPr>
          <p:nvPr>
            <p:ph type="body" sz="half" idx="1"/>
          </p:nvPr>
        </p:nvSpPr>
        <p:spPr/>
        <p:txBody>
          <a:bodyPr/>
          <a:lstStyle/>
          <a:p>
            <a:pPr marL="0" indent="0"/>
            <a:r>
              <a:rPr lang="en-CA" sz="2400" i="1">
                <a:solidFill>
                  <a:schemeClr val="accent2"/>
                </a:solidFill>
              </a:rPr>
              <a:t>Objects</a:t>
            </a:r>
            <a:r>
              <a:rPr lang="en-CA" sz="2400" i="1"/>
              <a:t> </a:t>
            </a:r>
            <a:r>
              <a:rPr lang="en-CA" sz="2400"/>
              <a:t>have </a:t>
            </a:r>
            <a:r>
              <a:rPr lang="en-CA" sz="2400" i="1">
                <a:solidFill>
                  <a:schemeClr val="accent2"/>
                </a:solidFill>
              </a:rPr>
              <a:t>methods</a:t>
            </a:r>
            <a:r>
              <a:rPr lang="en-CA" sz="2400"/>
              <a:t> which is the actions that can be taken on that object.</a:t>
            </a:r>
            <a:endParaRPr lang="en-CA" sz="2400" i="1"/>
          </a:p>
          <a:p>
            <a:pPr marL="0" indent="0"/>
            <a:r>
              <a:rPr lang="en-CA" sz="2400" i="1"/>
              <a:t>Objects</a:t>
            </a:r>
            <a:r>
              <a:rPr lang="en-CA" sz="2400"/>
              <a:t> can communicate with each other using </a:t>
            </a:r>
            <a:r>
              <a:rPr lang="en-CA" sz="2400" i="1">
                <a:solidFill>
                  <a:schemeClr val="accent2"/>
                </a:solidFill>
              </a:rPr>
              <a:t>messages</a:t>
            </a:r>
            <a:r>
              <a:rPr lang="en-CA" sz="2400"/>
              <a:t> which are instructions for an action specific to that object.</a:t>
            </a:r>
          </a:p>
        </p:txBody>
      </p:sp>
      <p:sp>
        <p:nvSpPr>
          <p:cNvPr id="644100" name="Oval 4"/>
          <p:cNvSpPr>
            <a:spLocks noChangeArrowheads="1"/>
          </p:cNvSpPr>
          <p:nvPr/>
        </p:nvSpPr>
        <p:spPr bwMode="auto">
          <a:xfrm>
            <a:off x="5087938" y="2433638"/>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1</a:t>
            </a:r>
          </a:p>
        </p:txBody>
      </p:sp>
      <p:sp>
        <p:nvSpPr>
          <p:cNvPr id="644101" name="Oval 5"/>
          <p:cNvSpPr>
            <a:spLocks noChangeArrowheads="1"/>
          </p:cNvSpPr>
          <p:nvPr/>
        </p:nvSpPr>
        <p:spPr bwMode="auto">
          <a:xfrm>
            <a:off x="7031038" y="2433638"/>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2</a:t>
            </a:r>
          </a:p>
        </p:txBody>
      </p:sp>
      <p:sp>
        <p:nvSpPr>
          <p:cNvPr id="644102" name="Oval 6"/>
          <p:cNvSpPr>
            <a:spLocks noChangeArrowheads="1"/>
          </p:cNvSpPr>
          <p:nvPr/>
        </p:nvSpPr>
        <p:spPr bwMode="auto">
          <a:xfrm>
            <a:off x="5087938" y="4449763"/>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3</a:t>
            </a:r>
          </a:p>
        </p:txBody>
      </p:sp>
      <p:sp>
        <p:nvSpPr>
          <p:cNvPr id="644103" name="Oval 7"/>
          <p:cNvSpPr>
            <a:spLocks noChangeArrowheads="1"/>
          </p:cNvSpPr>
          <p:nvPr/>
        </p:nvSpPr>
        <p:spPr bwMode="auto">
          <a:xfrm>
            <a:off x="7391400" y="4451350"/>
            <a:ext cx="1544638"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4</a:t>
            </a:r>
          </a:p>
        </p:txBody>
      </p:sp>
      <p:sp>
        <p:nvSpPr>
          <p:cNvPr id="644105" name="Text Box 9"/>
          <p:cNvSpPr txBox="1">
            <a:spLocks noChangeArrowheads="1"/>
          </p:cNvSpPr>
          <p:nvPr/>
        </p:nvSpPr>
        <p:spPr bwMode="auto">
          <a:xfrm>
            <a:off x="6181725" y="1557338"/>
            <a:ext cx="1157288" cy="396875"/>
          </a:xfrm>
          <a:prstGeom prst="rect">
            <a:avLst/>
          </a:prstGeom>
          <a:noFill/>
          <a:ln w="25400" algn="ctr">
            <a:noFill/>
            <a:miter lim="800000"/>
            <a:headEnd/>
            <a:tailEnd/>
          </a:ln>
          <a:effectLst/>
        </p:spPr>
        <p:txBody>
          <a:bodyPr wrap="none">
            <a:spAutoFit/>
          </a:bodyPr>
          <a:lstStyle/>
          <a:p>
            <a:pPr marL="342900" indent="-342900" defTabSz="914400"/>
            <a:r>
              <a:rPr lang="en-CA"/>
              <a:t>Program</a:t>
            </a:r>
          </a:p>
        </p:txBody>
      </p:sp>
      <p:cxnSp>
        <p:nvCxnSpPr>
          <p:cNvPr id="644108" name="AutoShape 12"/>
          <p:cNvCxnSpPr>
            <a:cxnSpLocks noChangeShapeType="1"/>
            <a:stCxn id="644100" idx="4"/>
            <a:endCxn id="644102" idx="0"/>
          </p:cNvCxnSpPr>
          <p:nvPr/>
        </p:nvCxnSpPr>
        <p:spPr bwMode="auto">
          <a:xfrm>
            <a:off x="5861050" y="2995613"/>
            <a:ext cx="0" cy="1441450"/>
          </a:xfrm>
          <a:prstGeom prst="straightConnector1">
            <a:avLst/>
          </a:prstGeom>
          <a:noFill/>
          <a:ln w="25400">
            <a:solidFill>
              <a:schemeClr val="tx1"/>
            </a:solidFill>
            <a:round/>
            <a:headEnd/>
            <a:tailEnd type="triangle" w="med" len="med"/>
          </a:ln>
          <a:effectLst/>
        </p:spPr>
      </p:cxnSp>
      <p:cxnSp>
        <p:nvCxnSpPr>
          <p:cNvPr id="644109" name="AutoShape 13"/>
          <p:cNvCxnSpPr>
            <a:cxnSpLocks noChangeShapeType="1"/>
            <a:stCxn id="644100" idx="5"/>
            <a:endCxn id="644103" idx="1"/>
          </p:cNvCxnSpPr>
          <p:nvPr/>
        </p:nvCxnSpPr>
        <p:spPr bwMode="auto">
          <a:xfrm>
            <a:off x="6407150" y="2914650"/>
            <a:ext cx="1209675" cy="1604963"/>
          </a:xfrm>
          <a:prstGeom prst="straightConnector1">
            <a:avLst/>
          </a:prstGeom>
          <a:noFill/>
          <a:ln w="25400">
            <a:solidFill>
              <a:schemeClr val="tx1"/>
            </a:solidFill>
            <a:round/>
            <a:headEnd/>
            <a:tailEnd type="triangle" w="med" len="med"/>
          </a:ln>
          <a:effectLst/>
        </p:spPr>
      </p:cxnSp>
      <p:cxnSp>
        <p:nvCxnSpPr>
          <p:cNvPr id="644110" name="AutoShape 14"/>
          <p:cNvCxnSpPr>
            <a:cxnSpLocks noChangeShapeType="1"/>
            <a:stCxn id="644103" idx="2"/>
            <a:endCxn id="644102" idx="6"/>
          </p:cNvCxnSpPr>
          <p:nvPr/>
        </p:nvCxnSpPr>
        <p:spPr bwMode="auto">
          <a:xfrm flipH="1" flipV="1">
            <a:off x="6645275" y="4724400"/>
            <a:ext cx="733425" cy="1588"/>
          </a:xfrm>
          <a:prstGeom prst="straightConnector1">
            <a:avLst/>
          </a:prstGeom>
          <a:noFill/>
          <a:ln w="25400">
            <a:solidFill>
              <a:schemeClr val="tx1"/>
            </a:solidFill>
            <a:round/>
            <a:headEnd/>
            <a:tailEnd type="triangle" w="med" len="med"/>
          </a:ln>
          <a:effectLst/>
        </p:spPr>
      </p:cxnSp>
      <p:cxnSp>
        <p:nvCxnSpPr>
          <p:cNvPr id="644111" name="AutoShape 15"/>
          <p:cNvCxnSpPr>
            <a:cxnSpLocks noChangeShapeType="1"/>
            <a:stCxn id="644102" idx="7"/>
            <a:endCxn id="644101" idx="3"/>
          </p:cNvCxnSpPr>
          <p:nvPr/>
        </p:nvCxnSpPr>
        <p:spPr bwMode="auto">
          <a:xfrm flipV="1">
            <a:off x="6407150" y="2914650"/>
            <a:ext cx="849313" cy="1603375"/>
          </a:xfrm>
          <a:prstGeom prst="straightConnector1">
            <a:avLst/>
          </a:prstGeom>
          <a:noFill/>
          <a:ln w="25400">
            <a:solidFill>
              <a:schemeClr val="tx1"/>
            </a:solidFill>
            <a:round/>
            <a:headEnd/>
            <a:tailEnd type="triangle" w="med" len="med"/>
          </a:ln>
          <a:effectLst/>
        </p:spPr>
      </p:cxnSp>
      <p:cxnSp>
        <p:nvCxnSpPr>
          <p:cNvPr id="644112" name="AutoShape 16"/>
          <p:cNvCxnSpPr>
            <a:cxnSpLocks noChangeShapeType="1"/>
            <a:stCxn id="644101" idx="4"/>
            <a:endCxn id="644103" idx="0"/>
          </p:cNvCxnSpPr>
          <p:nvPr/>
        </p:nvCxnSpPr>
        <p:spPr bwMode="auto">
          <a:xfrm>
            <a:off x="7804150" y="2995613"/>
            <a:ext cx="360363" cy="1443037"/>
          </a:xfrm>
          <a:prstGeom prst="straightConnector1">
            <a:avLst/>
          </a:prstGeom>
          <a:noFill/>
          <a:ln w="25400">
            <a:solidFill>
              <a:schemeClr val="tx1"/>
            </a:solidFill>
            <a:round/>
            <a:headEnd/>
            <a:tailEnd type="triangle" w="med" len="med"/>
          </a:ln>
          <a:effectLst/>
        </p:spPr>
      </p:cxnSp>
      <p:cxnSp>
        <p:nvCxnSpPr>
          <p:cNvPr id="644113" name="AutoShape 17"/>
          <p:cNvCxnSpPr>
            <a:cxnSpLocks noChangeShapeType="1"/>
            <a:stCxn id="644102" idx="4"/>
            <a:endCxn id="644102" idx="3"/>
          </p:cNvCxnSpPr>
          <p:nvPr/>
        </p:nvCxnSpPr>
        <p:spPr bwMode="auto">
          <a:xfrm rot="16200000" flipV="1">
            <a:off x="5546725" y="4697413"/>
            <a:ext cx="80963" cy="547687"/>
          </a:xfrm>
          <a:prstGeom prst="curvedConnector3">
            <a:avLst>
              <a:gd name="adj1" fmla="val -521569"/>
            </a:avLst>
          </a:prstGeom>
          <a:noFill/>
          <a:ln w="25400">
            <a:solidFill>
              <a:schemeClr val="tx1"/>
            </a:solidFill>
            <a:round/>
            <a:headEnd/>
            <a:tailEnd type="triangle" w="med" len="med"/>
          </a:ln>
          <a:effectLst/>
        </p:spPr>
      </p:cxnSp>
      <p:sp>
        <p:nvSpPr>
          <p:cNvPr id="644114" name="Text Box 18"/>
          <p:cNvSpPr txBox="1">
            <a:spLocks noChangeArrowheads="1"/>
          </p:cNvSpPr>
          <p:nvPr/>
        </p:nvSpPr>
        <p:spPr bwMode="auto">
          <a:xfrm>
            <a:off x="6443663" y="4868863"/>
            <a:ext cx="1109662" cy="336550"/>
          </a:xfrm>
          <a:prstGeom prst="rect">
            <a:avLst/>
          </a:prstGeom>
          <a:noFill/>
          <a:ln w="25400" algn="ctr">
            <a:noFill/>
            <a:miter lim="800000"/>
            <a:headEnd/>
            <a:tailEnd/>
          </a:ln>
          <a:effectLst/>
        </p:spPr>
        <p:txBody>
          <a:bodyPr wrap="none">
            <a:spAutoFit/>
          </a:bodyPr>
          <a:lstStyle/>
          <a:p>
            <a:pPr marL="342900" indent="-342900" defTabSz="914400"/>
            <a:r>
              <a:rPr lang="en-CA" sz="1600" i="1"/>
              <a:t>Messages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4"/>
          <p:cNvSpPr>
            <a:spLocks noGrp="1"/>
          </p:cNvSpPr>
          <p:nvPr>
            <p:ph type="sldNum" sz="quarter" idx="4294967295"/>
          </p:nvPr>
        </p:nvSpPr>
        <p:spPr>
          <a:xfrm>
            <a:off x="7308850" y="6237288"/>
            <a:ext cx="457200" cy="476250"/>
          </a:xfrm>
          <a:prstGeom prst="rect">
            <a:avLst/>
          </a:prstGeom>
        </p:spPr>
        <p:txBody>
          <a:bodyPr/>
          <a:lstStyle/>
          <a:p>
            <a:fld id="{8C5CD9BC-8841-4F4F-925F-2B964C0C84B2}" type="slidenum">
              <a:rPr lang="en-US"/>
              <a:pPr/>
              <a:t>22</a:t>
            </a:fld>
            <a:endParaRPr lang="en-US"/>
          </a:p>
        </p:txBody>
      </p:sp>
      <p:sp>
        <p:nvSpPr>
          <p:cNvPr id="648195" name="Rectangle 3"/>
          <p:cNvSpPr>
            <a:spLocks noGrp="1" noChangeArrowheads="1"/>
          </p:cNvSpPr>
          <p:nvPr>
            <p:ph type="title"/>
          </p:nvPr>
        </p:nvSpPr>
        <p:spPr>
          <a:ln/>
        </p:spPr>
        <p:txBody>
          <a:bodyPr/>
          <a:lstStyle/>
          <a:p>
            <a:r>
              <a:rPr lang="en-CA" sz="2800" dirty="0"/>
              <a:t>Object Oriented Programming (OOP)</a:t>
            </a:r>
            <a:br>
              <a:rPr lang="en-CA" sz="2800" dirty="0"/>
            </a:br>
            <a:r>
              <a:rPr lang="en-CA" sz="2800" dirty="0"/>
              <a:t>About Classes</a:t>
            </a:r>
          </a:p>
        </p:txBody>
      </p:sp>
      <p:sp>
        <p:nvSpPr>
          <p:cNvPr id="648196" name="Oval 4"/>
          <p:cNvSpPr>
            <a:spLocks noChangeArrowheads="1"/>
          </p:cNvSpPr>
          <p:nvPr/>
        </p:nvSpPr>
        <p:spPr bwMode="auto">
          <a:xfrm>
            <a:off x="4427538" y="1484313"/>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1</a:t>
            </a:r>
          </a:p>
        </p:txBody>
      </p:sp>
      <p:sp>
        <p:nvSpPr>
          <p:cNvPr id="648197" name="Oval 5"/>
          <p:cNvSpPr>
            <a:spLocks noChangeArrowheads="1"/>
          </p:cNvSpPr>
          <p:nvPr/>
        </p:nvSpPr>
        <p:spPr bwMode="auto">
          <a:xfrm>
            <a:off x="4643438" y="2205038"/>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2</a:t>
            </a:r>
          </a:p>
        </p:txBody>
      </p:sp>
      <p:sp>
        <p:nvSpPr>
          <p:cNvPr id="648198" name="Oval 6"/>
          <p:cNvSpPr>
            <a:spLocks noChangeArrowheads="1"/>
          </p:cNvSpPr>
          <p:nvPr/>
        </p:nvSpPr>
        <p:spPr bwMode="auto">
          <a:xfrm>
            <a:off x="4427538" y="2951163"/>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3</a:t>
            </a:r>
          </a:p>
        </p:txBody>
      </p:sp>
      <p:sp>
        <p:nvSpPr>
          <p:cNvPr id="648199" name="Oval 7"/>
          <p:cNvSpPr>
            <a:spLocks noChangeArrowheads="1"/>
          </p:cNvSpPr>
          <p:nvPr/>
        </p:nvSpPr>
        <p:spPr bwMode="auto">
          <a:xfrm>
            <a:off x="5148263" y="5184775"/>
            <a:ext cx="15446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Object 4</a:t>
            </a:r>
          </a:p>
        </p:txBody>
      </p:sp>
      <p:sp>
        <p:nvSpPr>
          <p:cNvPr id="648208" name="Rectangle 16"/>
          <p:cNvSpPr>
            <a:spLocks noChangeArrowheads="1"/>
          </p:cNvSpPr>
          <p:nvPr/>
        </p:nvSpPr>
        <p:spPr bwMode="auto">
          <a:xfrm>
            <a:off x="827088" y="1989138"/>
            <a:ext cx="3457575" cy="1457325"/>
          </a:xfrm>
          <a:prstGeom prst="rect">
            <a:avLst/>
          </a:prstGeom>
          <a:solidFill>
            <a:srgbClr val="FFCCCC"/>
          </a:solidFill>
          <a:ln w="25400" algn="ctr">
            <a:solidFill>
              <a:schemeClr val="tx1"/>
            </a:solidFill>
            <a:miter lim="800000"/>
            <a:headEnd/>
            <a:tailEnd/>
          </a:ln>
          <a:effectLst/>
        </p:spPr>
        <p:txBody>
          <a:bodyPr anchor="ctr">
            <a:spAutoFit/>
          </a:bodyPr>
          <a:lstStyle/>
          <a:p>
            <a:pPr marL="342900" indent="-342900" algn="l" defTabSz="914400"/>
            <a:r>
              <a:rPr lang="en-CA"/>
              <a:t>Class A</a:t>
            </a:r>
          </a:p>
          <a:p>
            <a:pPr marL="342900" indent="-342900" algn="l" defTabSz="914400">
              <a:buFontTx/>
              <a:buChar char="•"/>
            </a:pPr>
            <a:r>
              <a:rPr lang="en-CA"/>
              <a:t>Attributes: </a:t>
            </a:r>
            <a:r>
              <a:rPr lang="en-CA" i="1"/>
              <a:t>attr1, attr2</a:t>
            </a:r>
          </a:p>
          <a:p>
            <a:pPr marL="342900" indent="-342900" algn="l" defTabSz="914400">
              <a:buFontTx/>
              <a:buChar char="•"/>
            </a:pPr>
            <a:r>
              <a:rPr lang="en-CA"/>
              <a:t>Methods: </a:t>
            </a:r>
            <a:r>
              <a:rPr lang="en-CA" i="1"/>
              <a:t>meth1, meth2, meth3, meth4</a:t>
            </a:r>
          </a:p>
        </p:txBody>
      </p:sp>
      <p:sp>
        <p:nvSpPr>
          <p:cNvPr id="648209" name="Rectangle 17"/>
          <p:cNvSpPr>
            <a:spLocks noChangeArrowheads="1"/>
          </p:cNvSpPr>
          <p:nvPr/>
        </p:nvSpPr>
        <p:spPr bwMode="auto">
          <a:xfrm>
            <a:off x="395288" y="4437063"/>
            <a:ext cx="4321175" cy="1457325"/>
          </a:xfrm>
          <a:prstGeom prst="rect">
            <a:avLst/>
          </a:prstGeom>
          <a:solidFill>
            <a:srgbClr val="FFCCCC"/>
          </a:solidFill>
          <a:ln w="25400" algn="ctr">
            <a:solidFill>
              <a:schemeClr val="tx1"/>
            </a:solidFill>
            <a:miter lim="800000"/>
            <a:headEnd/>
            <a:tailEnd/>
          </a:ln>
          <a:effectLst/>
        </p:spPr>
        <p:txBody>
          <a:bodyPr anchor="ctr">
            <a:spAutoFit/>
          </a:bodyPr>
          <a:lstStyle/>
          <a:p>
            <a:pPr marL="342900" indent="-342900" algn="l" defTabSz="914400"/>
            <a:r>
              <a:rPr lang="en-CA"/>
              <a:t>Class B</a:t>
            </a:r>
          </a:p>
          <a:p>
            <a:pPr marL="342900" indent="-342900" algn="l" defTabSz="914400">
              <a:buFontTx/>
              <a:buChar char="•"/>
            </a:pPr>
            <a:r>
              <a:rPr lang="en-CA"/>
              <a:t>Attributes: </a:t>
            </a:r>
            <a:r>
              <a:rPr lang="en-CA" i="1"/>
              <a:t>attr1, attr2, attr3, attr4</a:t>
            </a:r>
          </a:p>
          <a:p>
            <a:pPr marL="342900" indent="-342900" algn="l" defTabSz="914400">
              <a:buFontTx/>
              <a:buChar char="•"/>
            </a:pPr>
            <a:r>
              <a:rPr lang="en-CA"/>
              <a:t>Methods: (</a:t>
            </a:r>
            <a:r>
              <a:rPr lang="en-CA" i="1"/>
              <a:t>meth1, meth2),</a:t>
            </a:r>
            <a:r>
              <a:rPr lang="en-CA"/>
              <a:t> </a:t>
            </a:r>
            <a:r>
              <a:rPr lang="en-CA" i="1"/>
              <a:t>meth5, meth6</a:t>
            </a:r>
          </a:p>
        </p:txBody>
      </p:sp>
      <p:cxnSp>
        <p:nvCxnSpPr>
          <p:cNvPr id="648210" name="AutoShape 18"/>
          <p:cNvCxnSpPr>
            <a:cxnSpLocks noChangeShapeType="1"/>
            <a:stCxn id="648209" idx="0"/>
            <a:endCxn id="648208" idx="2"/>
          </p:cNvCxnSpPr>
          <p:nvPr/>
        </p:nvCxnSpPr>
        <p:spPr bwMode="auto">
          <a:xfrm flipV="1">
            <a:off x="2555875" y="3459163"/>
            <a:ext cx="0" cy="965200"/>
          </a:xfrm>
          <a:prstGeom prst="straightConnector1">
            <a:avLst/>
          </a:prstGeom>
          <a:noFill/>
          <a:ln w="25400">
            <a:solidFill>
              <a:schemeClr val="tx1"/>
            </a:solidFill>
            <a:round/>
            <a:headEnd/>
            <a:tailEnd type="triangle" w="med" len="med"/>
          </a:ln>
          <a:effectLst/>
        </p:spPr>
      </p:cxnSp>
      <p:sp>
        <p:nvSpPr>
          <p:cNvPr id="648212" name="Text Box 20"/>
          <p:cNvSpPr txBox="1">
            <a:spLocks noChangeArrowheads="1"/>
          </p:cNvSpPr>
          <p:nvPr/>
        </p:nvSpPr>
        <p:spPr bwMode="auto">
          <a:xfrm>
            <a:off x="1004888" y="3711575"/>
            <a:ext cx="1479550" cy="396875"/>
          </a:xfrm>
          <a:prstGeom prst="rect">
            <a:avLst/>
          </a:prstGeom>
          <a:noFill/>
          <a:ln w="25400" algn="ctr">
            <a:noFill/>
            <a:miter lim="800000"/>
            <a:headEnd/>
            <a:tailEnd/>
          </a:ln>
          <a:effectLst/>
        </p:spPr>
        <p:txBody>
          <a:bodyPr wrap="none">
            <a:spAutoFit/>
          </a:bodyPr>
          <a:lstStyle/>
          <a:p>
            <a:pPr marL="342900" indent="-342900" defTabSz="914400"/>
            <a:r>
              <a:rPr lang="en-CA" i="1"/>
              <a:t>Inherit-from</a:t>
            </a:r>
          </a:p>
        </p:txBody>
      </p:sp>
      <p:sp>
        <p:nvSpPr>
          <p:cNvPr id="648213" name="Text Box 21"/>
          <p:cNvSpPr txBox="1">
            <a:spLocks noChangeArrowheads="1"/>
          </p:cNvSpPr>
          <p:nvPr/>
        </p:nvSpPr>
        <p:spPr bwMode="auto">
          <a:xfrm>
            <a:off x="2843213" y="1628775"/>
            <a:ext cx="1441450" cy="396875"/>
          </a:xfrm>
          <a:prstGeom prst="rect">
            <a:avLst/>
          </a:prstGeom>
          <a:noFill/>
          <a:ln w="25400" algn="ctr">
            <a:noFill/>
            <a:miter lim="800000"/>
            <a:headEnd/>
            <a:tailEnd/>
          </a:ln>
          <a:effectLst/>
        </p:spPr>
        <p:txBody>
          <a:bodyPr wrap="none">
            <a:spAutoFit/>
          </a:bodyPr>
          <a:lstStyle/>
          <a:p>
            <a:pPr marL="342900" indent="-342900" defTabSz="914400"/>
            <a:r>
              <a:rPr lang="en-CA"/>
              <a:t>Superclass</a:t>
            </a:r>
          </a:p>
        </p:txBody>
      </p:sp>
      <p:sp>
        <p:nvSpPr>
          <p:cNvPr id="648214" name="Text Box 22"/>
          <p:cNvSpPr txBox="1">
            <a:spLocks noChangeArrowheads="1"/>
          </p:cNvSpPr>
          <p:nvPr/>
        </p:nvSpPr>
        <p:spPr bwMode="auto">
          <a:xfrm>
            <a:off x="3387725" y="4040188"/>
            <a:ext cx="1216025" cy="396875"/>
          </a:xfrm>
          <a:prstGeom prst="rect">
            <a:avLst/>
          </a:prstGeom>
          <a:noFill/>
          <a:ln w="25400" algn="ctr">
            <a:noFill/>
            <a:miter lim="800000"/>
            <a:headEnd/>
            <a:tailEnd/>
          </a:ln>
          <a:effectLst/>
        </p:spPr>
        <p:txBody>
          <a:bodyPr wrap="none">
            <a:spAutoFit/>
          </a:bodyPr>
          <a:lstStyle/>
          <a:p>
            <a:pPr marL="342900" indent="-342900" defTabSz="914400"/>
            <a:r>
              <a:rPr lang="en-CA"/>
              <a:t>Subclass</a:t>
            </a:r>
          </a:p>
        </p:txBody>
      </p:sp>
      <p:sp>
        <p:nvSpPr>
          <p:cNvPr id="648215" name="Text Box 23"/>
          <p:cNvSpPr txBox="1">
            <a:spLocks noChangeArrowheads="1"/>
          </p:cNvSpPr>
          <p:nvPr/>
        </p:nvSpPr>
        <p:spPr bwMode="auto">
          <a:xfrm>
            <a:off x="6443663" y="1700213"/>
            <a:ext cx="2700337" cy="1311275"/>
          </a:xfrm>
          <a:prstGeom prst="rect">
            <a:avLst/>
          </a:prstGeom>
          <a:noFill/>
          <a:ln w="25400" algn="ctr">
            <a:noFill/>
            <a:miter lim="800000"/>
            <a:headEnd/>
            <a:tailEnd/>
          </a:ln>
          <a:effectLst/>
        </p:spPr>
        <p:txBody>
          <a:bodyPr>
            <a:spAutoFit/>
          </a:bodyPr>
          <a:lstStyle/>
          <a:p>
            <a:pPr defTabSz="914400">
              <a:spcBef>
                <a:spcPct val="50000"/>
              </a:spcBef>
            </a:pPr>
            <a:r>
              <a:rPr lang="en-CA"/>
              <a:t>These 3 objects are </a:t>
            </a:r>
            <a:r>
              <a:rPr lang="en-CA" i="1"/>
              <a:t>instances</a:t>
            </a:r>
            <a:r>
              <a:rPr lang="en-CA"/>
              <a:t>  or </a:t>
            </a:r>
            <a:r>
              <a:rPr lang="en-CA" i="1"/>
              <a:t>instantiations</a:t>
            </a:r>
            <a:r>
              <a:rPr lang="en-CA"/>
              <a:t> of Class A.</a:t>
            </a:r>
          </a:p>
        </p:txBody>
      </p:sp>
      <p:sp>
        <p:nvSpPr>
          <p:cNvPr id="648216" name="Text Box 24"/>
          <p:cNvSpPr txBox="1">
            <a:spLocks noChangeArrowheads="1"/>
          </p:cNvSpPr>
          <p:nvPr/>
        </p:nvSpPr>
        <p:spPr bwMode="auto">
          <a:xfrm>
            <a:off x="6443663" y="4422775"/>
            <a:ext cx="2700337" cy="1006475"/>
          </a:xfrm>
          <a:prstGeom prst="rect">
            <a:avLst/>
          </a:prstGeom>
          <a:noFill/>
          <a:ln w="25400" algn="ctr">
            <a:noFill/>
            <a:miter lim="800000"/>
            <a:headEnd/>
            <a:tailEnd/>
          </a:ln>
          <a:effectLst/>
        </p:spPr>
        <p:txBody>
          <a:bodyPr>
            <a:spAutoFit/>
          </a:bodyPr>
          <a:lstStyle/>
          <a:p>
            <a:pPr defTabSz="914400">
              <a:spcBef>
                <a:spcPct val="50000"/>
              </a:spcBef>
            </a:pPr>
            <a:r>
              <a:rPr lang="en-CA" i="1"/>
              <a:t>Meth1</a:t>
            </a:r>
            <a:r>
              <a:rPr lang="en-CA"/>
              <a:t> and </a:t>
            </a:r>
            <a:r>
              <a:rPr lang="en-CA" i="1"/>
              <a:t>meth2</a:t>
            </a:r>
            <a:r>
              <a:rPr lang="en-CA"/>
              <a:t> are inherited from superclass 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4"/>
          <p:cNvSpPr>
            <a:spLocks noGrp="1"/>
          </p:cNvSpPr>
          <p:nvPr>
            <p:ph type="sldNum" sz="quarter" idx="4294967295"/>
          </p:nvPr>
        </p:nvSpPr>
        <p:spPr>
          <a:xfrm>
            <a:off x="7308850" y="6237288"/>
            <a:ext cx="457200" cy="476250"/>
          </a:xfrm>
          <a:prstGeom prst="rect">
            <a:avLst/>
          </a:prstGeom>
        </p:spPr>
        <p:txBody>
          <a:bodyPr/>
          <a:lstStyle/>
          <a:p>
            <a:fld id="{E0741F5F-1596-4A1E-83EC-B9D647C330DB}" type="slidenum">
              <a:rPr lang="en-US"/>
              <a:pPr/>
              <a:t>23</a:t>
            </a:fld>
            <a:endParaRPr lang="en-US"/>
          </a:p>
        </p:txBody>
      </p:sp>
      <p:sp>
        <p:nvSpPr>
          <p:cNvPr id="651266" name="Rectangle 2"/>
          <p:cNvSpPr>
            <a:spLocks noGrp="1" noChangeArrowheads="1"/>
          </p:cNvSpPr>
          <p:nvPr>
            <p:ph type="title"/>
          </p:nvPr>
        </p:nvSpPr>
        <p:spPr>
          <a:ln/>
        </p:spPr>
        <p:txBody>
          <a:bodyPr/>
          <a:lstStyle/>
          <a:p>
            <a:r>
              <a:rPr lang="en-CA" sz="3200" dirty="0"/>
              <a:t>Object Oriented Programming (OO) </a:t>
            </a:r>
            <a:br>
              <a:rPr lang="en-CA" sz="3200" dirty="0"/>
            </a:br>
            <a:r>
              <a:rPr lang="en-CA" sz="3200" dirty="0"/>
              <a:t>Example from book</a:t>
            </a:r>
          </a:p>
        </p:txBody>
      </p:sp>
      <p:sp>
        <p:nvSpPr>
          <p:cNvPr id="651267" name="Rectangle 3"/>
          <p:cNvSpPr>
            <a:spLocks noChangeArrowheads="1"/>
          </p:cNvSpPr>
          <p:nvPr/>
        </p:nvSpPr>
        <p:spPr bwMode="auto">
          <a:xfrm>
            <a:off x="0" y="2108200"/>
            <a:ext cx="4716463" cy="1327150"/>
          </a:xfrm>
          <a:prstGeom prst="rect">
            <a:avLst/>
          </a:prstGeom>
          <a:solidFill>
            <a:srgbClr val="FFCCCC"/>
          </a:solidFill>
          <a:ln w="25400" algn="ctr">
            <a:solidFill>
              <a:schemeClr val="tx1"/>
            </a:solidFill>
            <a:miter lim="800000"/>
            <a:headEnd/>
            <a:tailEnd/>
          </a:ln>
          <a:effectLst/>
        </p:spPr>
        <p:txBody>
          <a:bodyPr anchor="ctr">
            <a:spAutoFit/>
          </a:bodyPr>
          <a:lstStyle/>
          <a:p>
            <a:pPr marL="342900" indent="-342900" algn="l" defTabSz="914400"/>
            <a:r>
              <a:rPr lang="en-CA" sz="1800"/>
              <a:t>Class account</a:t>
            </a:r>
          </a:p>
          <a:p>
            <a:pPr marL="342900" indent="-342900" algn="l" defTabSz="914400">
              <a:buFontTx/>
              <a:buChar char="•"/>
            </a:pPr>
            <a:r>
              <a:rPr lang="en-CA" sz="1800"/>
              <a:t>Attributes: </a:t>
            </a:r>
            <a:r>
              <a:rPr lang="en-CA" sz="1800" i="1"/>
              <a:t>currency, isactive </a:t>
            </a:r>
          </a:p>
          <a:p>
            <a:pPr marL="342900" indent="-342900" algn="l" defTabSz="914400">
              <a:buFontTx/>
              <a:buChar char="•"/>
            </a:pPr>
            <a:r>
              <a:rPr lang="en-CA" sz="1800"/>
              <a:t>Methods: </a:t>
            </a:r>
            <a:r>
              <a:rPr lang="en-CA" sz="1800" i="1"/>
              <a:t>addfunds, deductfunds, open, close, transfer</a:t>
            </a:r>
          </a:p>
        </p:txBody>
      </p:sp>
      <p:sp>
        <p:nvSpPr>
          <p:cNvPr id="651268" name="Rectangle 4"/>
          <p:cNvSpPr>
            <a:spLocks noChangeArrowheads="1"/>
          </p:cNvSpPr>
          <p:nvPr/>
        </p:nvSpPr>
        <p:spPr bwMode="auto">
          <a:xfrm>
            <a:off x="898525" y="4494213"/>
            <a:ext cx="2952750" cy="1327150"/>
          </a:xfrm>
          <a:prstGeom prst="rect">
            <a:avLst/>
          </a:prstGeom>
          <a:solidFill>
            <a:srgbClr val="FFCCCC"/>
          </a:solidFill>
          <a:ln w="25400" algn="ctr">
            <a:solidFill>
              <a:schemeClr val="tx1"/>
            </a:solidFill>
            <a:miter lim="800000"/>
            <a:headEnd/>
            <a:tailEnd/>
          </a:ln>
          <a:effectLst/>
        </p:spPr>
        <p:txBody>
          <a:bodyPr anchor="ctr">
            <a:spAutoFit/>
          </a:bodyPr>
          <a:lstStyle/>
          <a:p>
            <a:pPr marL="342900" indent="-342900" algn="l" defTabSz="914400"/>
            <a:r>
              <a:rPr lang="en-CA" sz="1800"/>
              <a:t>Class checking</a:t>
            </a:r>
          </a:p>
          <a:p>
            <a:pPr marL="342900" indent="-342900" algn="l" defTabSz="914400">
              <a:buFontTx/>
              <a:buChar char="•"/>
            </a:pPr>
            <a:r>
              <a:rPr lang="en-CA" sz="1800"/>
              <a:t>Attributes: </a:t>
            </a:r>
            <a:r>
              <a:rPr lang="en-CA" sz="1800" i="1"/>
              <a:t>co-signer</a:t>
            </a:r>
          </a:p>
          <a:p>
            <a:pPr marL="342900" indent="-342900" algn="l" defTabSz="914400">
              <a:buFontTx/>
              <a:buChar char="•"/>
            </a:pPr>
            <a:r>
              <a:rPr lang="en-CA" sz="1800"/>
              <a:t>Methods: (all inherited methods), </a:t>
            </a:r>
            <a:r>
              <a:rPr lang="en-CA" sz="1800" i="1"/>
              <a:t>writecheck</a:t>
            </a:r>
          </a:p>
        </p:txBody>
      </p:sp>
      <p:cxnSp>
        <p:nvCxnSpPr>
          <p:cNvPr id="651269" name="AutoShape 5"/>
          <p:cNvCxnSpPr>
            <a:cxnSpLocks noChangeShapeType="1"/>
            <a:stCxn id="651268" idx="0"/>
            <a:endCxn id="651267" idx="2"/>
          </p:cNvCxnSpPr>
          <p:nvPr/>
        </p:nvCxnSpPr>
        <p:spPr bwMode="auto">
          <a:xfrm flipH="1" flipV="1">
            <a:off x="2359025" y="3448050"/>
            <a:ext cx="15875" cy="1033463"/>
          </a:xfrm>
          <a:prstGeom prst="straightConnector1">
            <a:avLst/>
          </a:prstGeom>
          <a:noFill/>
          <a:ln w="25400">
            <a:solidFill>
              <a:schemeClr val="tx1"/>
            </a:solidFill>
            <a:round/>
            <a:headEnd/>
            <a:tailEnd type="triangle" w="med" len="med"/>
          </a:ln>
          <a:effectLst/>
        </p:spPr>
      </p:cxnSp>
      <p:sp>
        <p:nvSpPr>
          <p:cNvPr id="651275" name="Oval 11"/>
          <p:cNvSpPr>
            <a:spLocks noChangeArrowheads="1"/>
          </p:cNvSpPr>
          <p:nvPr/>
        </p:nvSpPr>
        <p:spPr bwMode="auto">
          <a:xfrm>
            <a:off x="3419475" y="4464050"/>
            <a:ext cx="2200275" cy="809625"/>
          </a:xfrm>
          <a:prstGeom prst="ellipse">
            <a:avLst/>
          </a:prstGeom>
          <a:solidFill>
            <a:srgbClr val="FFFF99"/>
          </a:solidFill>
          <a:ln w="25400" algn="ctr">
            <a:solidFill>
              <a:schemeClr val="tx1"/>
            </a:solidFill>
            <a:round/>
            <a:headEnd/>
            <a:tailEnd/>
          </a:ln>
          <a:effectLst/>
        </p:spPr>
        <p:txBody>
          <a:bodyPr anchor="ctr">
            <a:spAutoFit/>
          </a:bodyPr>
          <a:lstStyle/>
          <a:p>
            <a:pPr defTabSz="914400"/>
            <a:r>
              <a:rPr lang="en-CA" sz="1600"/>
              <a:t>Personal checking</a:t>
            </a:r>
          </a:p>
        </p:txBody>
      </p:sp>
      <p:sp>
        <p:nvSpPr>
          <p:cNvPr id="651276" name="Rectangle 12"/>
          <p:cNvSpPr>
            <a:spLocks noChangeArrowheads="1"/>
          </p:cNvSpPr>
          <p:nvPr/>
        </p:nvSpPr>
        <p:spPr bwMode="auto">
          <a:xfrm>
            <a:off x="6156325" y="2684463"/>
            <a:ext cx="2987675" cy="2151062"/>
          </a:xfrm>
          <a:prstGeom prst="rect">
            <a:avLst/>
          </a:prstGeom>
          <a:solidFill>
            <a:srgbClr val="FFCCCC"/>
          </a:solidFill>
          <a:ln w="25400" algn="ctr">
            <a:solidFill>
              <a:schemeClr val="tx1"/>
            </a:solidFill>
            <a:miter lim="800000"/>
            <a:headEnd/>
            <a:tailEnd/>
          </a:ln>
          <a:effectLst/>
        </p:spPr>
        <p:txBody>
          <a:bodyPr anchor="ctr">
            <a:spAutoFit/>
          </a:bodyPr>
          <a:lstStyle/>
          <a:p>
            <a:pPr marL="342900" indent="-342900" algn="l" defTabSz="914400"/>
            <a:r>
              <a:rPr lang="en-CA" sz="1800"/>
              <a:t>Class RRSP</a:t>
            </a:r>
          </a:p>
          <a:p>
            <a:pPr marL="342900" indent="-342900" algn="l" defTabSz="914400">
              <a:buFontTx/>
              <a:buChar char="•"/>
            </a:pPr>
            <a:r>
              <a:rPr lang="en-CA" sz="1800"/>
              <a:t>Attributes: </a:t>
            </a:r>
            <a:r>
              <a:rPr lang="en-CA" sz="1800" i="1"/>
              <a:t>lockedin, interestrate, isvariable, fundtype</a:t>
            </a:r>
          </a:p>
          <a:p>
            <a:pPr marL="342900" indent="-342900" algn="l" defTabSz="914400">
              <a:buFontTx/>
              <a:buChar char="•"/>
            </a:pPr>
            <a:r>
              <a:rPr lang="en-CA" sz="1800"/>
              <a:t>Methods: (all inherited methods), </a:t>
            </a:r>
            <a:r>
              <a:rPr lang="en-CA" sz="1800" i="1"/>
              <a:t>taxreceipt, paydividend</a:t>
            </a:r>
          </a:p>
        </p:txBody>
      </p:sp>
      <p:cxnSp>
        <p:nvCxnSpPr>
          <p:cNvPr id="651277" name="AutoShape 13"/>
          <p:cNvCxnSpPr>
            <a:cxnSpLocks noChangeShapeType="1"/>
            <a:stCxn id="651276" idx="1"/>
            <a:endCxn id="651267" idx="3"/>
          </p:cNvCxnSpPr>
          <p:nvPr/>
        </p:nvCxnSpPr>
        <p:spPr bwMode="auto">
          <a:xfrm flipH="1" flipV="1">
            <a:off x="4729163" y="2771775"/>
            <a:ext cx="1414462" cy="989013"/>
          </a:xfrm>
          <a:prstGeom prst="straightConnector1">
            <a:avLst/>
          </a:prstGeom>
          <a:noFill/>
          <a:ln w="25400">
            <a:solidFill>
              <a:schemeClr val="tx1"/>
            </a:solidFill>
            <a:round/>
            <a:headEnd/>
            <a:tailEnd type="triangle" w="med" len="med"/>
          </a:ln>
          <a:effectLst/>
        </p:spPr>
      </p:cxnSp>
      <p:sp>
        <p:nvSpPr>
          <p:cNvPr id="651283" name="Oval 19"/>
          <p:cNvSpPr>
            <a:spLocks noChangeArrowheads="1"/>
          </p:cNvSpPr>
          <p:nvPr/>
        </p:nvSpPr>
        <p:spPr bwMode="auto">
          <a:xfrm>
            <a:off x="3603625" y="5356225"/>
            <a:ext cx="1441450" cy="809625"/>
          </a:xfrm>
          <a:prstGeom prst="ellipse">
            <a:avLst/>
          </a:prstGeom>
          <a:solidFill>
            <a:srgbClr val="FFFF99"/>
          </a:solidFill>
          <a:ln w="25400" algn="ctr">
            <a:solidFill>
              <a:schemeClr val="tx1"/>
            </a:solidFill>
            <a:round/>
            <a:headEnd/>
            <a:tailEnd/>
          </a:ln>
          <a:effectLst/>
        </p:spPr>
        <p:txBody>
          <a:bodyPr anchor="ctr">
            <a:spAutoFit/>
          </a:bodyPr>
          <a:lstStyle/>
          <a:p>
            <a:r>
              <a:rPr lang="en-CA" sz="1600"/>
              <a:t>Joint checking</a:t>
            </a:r>
          </a:p>
        </p:txBody>
      </p:sp>
      <p:sp>
        <p:nvSpPr>
          <p:cNvPr id="651284" name="Oval 20"/>
          <p:cNvSpPr>
            <a:spLocks noChangeArrowheads="1"/>
          </p:cNvSpPr>
          <p:nvPr/>
        </p:nvSpPr>
        <p:spPr bwMode="auto">
          <a:xfrm>
            <a:off x="4900613" y="5013325"/>
            <a:ext cx="1441450" cy="809625"/>
          </a:xfrm>
          <a:prstGeom prst="ellipse">
            <a:avLst/>
          </a:prstGeom>
          <a:solidFill>
            <a:srgbClr val="FFFF99"/>
          </a:solidFill>
          <a:ln w="25400" algn="ctr">
            <a:solidFill>
              <a:schemeClr val="tx1"/>
            </a:solidFill>
            <a:round/>
            <a:headEnd/>
            <a:tailEnd/>
          </a:ln>
          <a:effectLst/>
        </p:spPr>
        <p:txBody>
          <a:bodyPr anchor="ctr">
            <a:spAutoFit/>
          </a:bodyPr>
          <a:lstStyle/>
          <a:p>
            <a:r>
              <a:rPr lang="en-CA" sz="1600"/>
              <a:t>NPO checking</a:t>
            </a:r>
          </a:p>
        </p:txBody>
      </p:sp>
      <p:sp>
        <p:nvSpPr>
          <p:cNvPr id="651285" name="Oval 21"/>
          <p:cNvSpPr>
            <a:spLocks noChangeArrowheads="1"/>
          </p:cNvSpPr>
          <p:nvPr/>
        </p:nvSpPr>
        <p:spPr bwMode="auto">
          <a:xfrm>
            <a:off x="4900613" y="5734050"/>
            <a:ext cx="1441450" cy="809625"/>
          </a:xfrm>
          <a:prstGeom prst="ellipse">
            <a:avLst/>
          </a:prstGeom>
          <a:solidFill>
            <a:srgbClr val="FFFF99"/>
          </a:solidFill>
          <a:ln w="25400" algn="ctr">
            <a:solidFill>
              <a:schemeClr val="tx1"/>
            </a:solidFill>
            <a:round/>
            <a:headEnd/>
            <a:tailEnd/>
          </a:ln>
          <a:effectLst/>
        </p:spPr>
        <p:txBody>
          <a:bodyPr anchor="ctr">
            <a:spAutoFit/>
          </a:bodyPr>
          <a:lstStyle/>
          <a:p>
            <a:r>
              <a:rPr lang="en-CA" sz="1600"/>
              <a:t>US$ checking</a:t>
            </a:r>
          </a:p>
        </p:txBody>
      </p:sp>
      <p:sp>
        <p:nvSpPr>
          <p:cNvPr id="651286" name="Oval 22"/>
          <p:cNvSpPr>
            <a:spLocks noChangeArrowheads="1"/>
          </p:cNvSpPr>
          <p:nvPr/>
        </p:nvSpPr>
        <p:spPr bwMode="auto">
          <a:xfrm>
            <a:off x="5756275" y="1844675"/>
            <a:ext cx="2200275" cy="809625"/>
          </a:xfrm>
          <a:prstGeom prst="ellipse">
            <a:avLst/>
          </a:prstGeom>
          <a:solidFill>
            <a:srgbClr val="FFFF99"/>
          </a:solidFill>
          <a:ln w="25400" algn="ctr">
            <a:solidFill>
              <a:schemeClr val="tx1"/>
            </a:solidFill>
            <a:round/>
            <a:headEnd/>
            <a:tailEnd/>
          </a:ln>
          <a:effectLst/>
        </p:spPr>
        <p:txBody>
          <a:bodyPr anchor="ctr">
            <a:spAutoFit/>
          </a:bodyPr>
          <a:lstStyle/>
          <a:p>
            <a:r>
              <a:rPr lang="en-CA" sz="1600"/>
              <a:t>Locked-in fixed rate RRSP</a:t>
            </a:r>
          </a:p>
        </p:txBody>
      </p:sp>
      <p:sp>
        <p:nvSpPr>
          <p:cNvPr id="651287" name="Oval 23"/>
          <p:cNvSpPr>
            <a:spLocks noChangeArrowheads="1"/>
          </p:cNvSpPr>
          <p:nvPr/>
        </p:nvSpPr>
        <p:spPr bwMode="auto">
          <a:xfrm>
            <a:off x="7596188" y="1557338"/>
            <a:ext cx="1081087" cy="463550"/>
          </a:xfrm>
          <a:prstGeom prst="ellipse">
            <a:avLst/>
          </a:prstGeom>
          <a:solidFill>
            <a:srgbClr val="FFFF99"/>
          </a:solidFill>
          <a:ln w="25400" algn="ctr">
            <a:solidFill>
              <a:schemeClr val="tx1"/>
            </a:solidFill>
            <a:round/>
            <a:headEnd/>
            <a:tailEnd/>
          </a:ln>
          <a:effectLst/>
        </p:spPr>
        <p:txBody>
          <a:bodyPr anchor="ctr">
            <a:spAutoFit/>
          </a:bodyPr>
          <a:lstStyle/>
          <a:p>
            <a:r>
              <a:rPr lang="en-CA" sz="1600"/>
              <a:t>GIC</a:t>
            </a:r>
          </a:p>
        </p:txBody>
      </p:sp>
      <p:sp>
        <p:nvSpPr>
          <p:cNvPr id="651288" name="Oval 24"/>
          <p:cNvSpPr>
            <a:spLocks noChangeArrowheads="1"/>
          </p:cNvSpPr>
          <p:nvPr/>
        </p:nvSpPr>
        <p:spPr bwMode="auto">
          <a:xfrm>
            <a:off x="7812088" y="2173288"/>
            <a:ext cx="1081087" cy="463550"/>
          </a:xfrm>
          <a:prstGeom prst="ellipse">
            <a:avLst/>
          </a:prstGeom>
          <a:solidFill>
            <a:srgbClr val="FFFF99"/>
          </a:solidFill>
          <a:ln w="25400" algn="ctr">
            <a:solidFill>
              <a:schemeClr val="tx1"/>
            </a:solidFill>
            <a:round/>
            <a:headEnd/>
            <a:tailEnd/>
          </a:ln>
          <a:effectLst/>
        </p:spPr>
        <p:txBody>
          <a:bodyPr anchor="ctr">
            <a:spAutoFit/>
          </a:bodyPr>
          <a:lstStyle/>
          <a:p>
            <a:r>
              <a:rPr lang="en-CA" sz="1600"/>
              <a:t>RESP</a:t>
            </a:r>
          </a:p>
        </p:txBody>
      </p:sp>
      <p:sp>
        <p:nvSpPr>
          <p:cNvPr id="651289" name="Oval 25"/>
          <p:cNvSpPr>
            <a:spLocks noChangeArrowheads="1"/>
          </p:cNvSpPr>
          <p:nvPr/>
        </p:nvSpPr>
        <p:spPr bwMode="auto">
          <a:xfrm>
            <a:off x="5867400" y="1279525"/>
            <a:ext cx="2200275" cy="463550"/>
          </a:xfrm>
          <a:prstGeom prst="ellipse">
            <a:avLst/>
          </a:prstGeom>
          <a:solidFill>
            <a:srgbClr val="FFFF99"/>
          </a:solidFill>
          <a:ln w="25400" algn="ctr">
            <a:solidFill>
              <a:schemeClr val="tx1"/>
            </a:solidFill>
            <a:round/>
            <a:headEnd/>
            <a:tailEnd/>
          </a:ln>
          <a:effectLst/>
        </p:spPr>
        <p:txBody>
          <a:bodyPr anchor="ctr">
            <a:spAutoFit/>
          </a:bodyPr>
          <a:lstStyle/>
          <a:p>
            <a:r>
              <a:rPr lang="en-CA" sz="1600"/>
              <a:t>Mutual funds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74A8F43C-39D9-4667-B245-ADA653E9BC14}" type="slidenum">
              <a:rPr lang="en-US"/>
              <a:pPr/>
              <a:t>24</a:t>
            </a:fld>
            <a:endParaRPr lang="en-US"/>
          </a:p>
        </p:txBody>
      </p:sp>
      <p:sp>
        <p:nvSpPr>
          <p:cNvPr id="652290" name="Rectangle 2"/>
          <p:cNvSpPr>
            <a:spLocks noGrp="1" noChangeArrowheads="1"/>
          </p:cNvSpPr>
          <p:nvPr>
            <p:ph type="title"/>
          </p:nvPr>
        </p:nvSpPr>
        <p:spPr>
          <a:ln/>
        </p:spPr>
        <p:txBody>
          <a:bodyPr>
            <a:normAutofit fontScale="90000"/>
          </a:bodyPr>
          <a:lstStyle/>
          <a:p>
            <a:r>
              <a:rPr lang="en-CA" sz="3600" dirty="0"/>
              <a:t>Object Oriented Programming (OO) </a:t>
            </a:r>
            <a:br>
              <a:rPr lang="en-CA" sz="3600" dirty="0"/>
            </a:br>
            <a:r>
              <a:rPr lang="en-CA" sz="3600" dirty="0"/>
              <a:t>Security</a:t>
            </a:r>
          </a:p>
        </p:txBody>
      </p:sp>
      <p:sp>
        <p:nvSpPr>
          <p:cNvPr id="652291" name="Rectangle 3"/>
          <p:cNvSpPr>
            <a:spLocks noGrp="1" noChangeArrowheads="1"/>
          </p:cNvSpPr>
          <p:nvPr>
            <p:ph type="body" idx="1"/>
          </p:nvPr>
        </p:nvSpPr>
        <p:spPr/>
        <p:txBody>
          <a:bodyPr>
            <a:normAutofit lnSpcReduction="10000"/>
          </a:bodyPr>
          <a:lstStyle/>
          <a:p>
            <a:pPr>
              <a:lnSpc>
                <a:spcPct val="90000"/>
              </a:lnSpc>
            </a:pPr>
            <a:r>
              <a:rPr lang="en-CA" sz="2400"/>
              <a:t>Polymorphism</a:t>
            </a:r>
          </a:p>
          <a:p>
            <a:pPr lvl="1">
              <a:lnSpc>
                <a:spcPct val="90000"/>
              </a:lnSpc>
            </a:pPr>
            <a:r>
              <a:rPr lang="en-CA" sz="2000"/>
              <a:t>a characteristic of an object to be able to provide different behaviour based on same message and methods, due to different external conditions</a:t>
            </a:r>
          </a:p>
          <a:p>
            <a:pPr lvl="1">
              <a:lnSpc>
                <a:spcPct val="90000"/>
              </a:lnSpc>
            </a:pPr>
            <a:r>
              <a:rPr lang="en-CA" sz="2000"/>
              <a:t>E.g. if the calling object is outside the trust domain, do not return sensitive data, return NULL</a:t>
            </a:r>
          </a:p>
          <a:p>
            <a:pPr>
              <a:lnSpc>
                <a:spcPct val="90000"/>
              </a:lnSpc>
            </a:pPr>
            <a:r>
              <a:rPr lang="en-CA" sz="2400"/>
              <a:t>Abstraction</a:t>
            </a:r>
          </a:p>
          <a:p>
            <a:pPr lvl="1">
              <a:lnSpc>
                <a:spcPct val="90000"/>
              </a:lnSpc>
            </a:pPr>
            <a:r>
              <a:rPr lang="en-CA" sz="2000"/>
              <a:t>Users do not need to understand the underlying mechanisms of the program, just the interface</a:t>
            </a:r>
          </a:p>
          <a:p>
            <a:pPr lvl="1">
              <a:lnSpc>
                <a:spcPct val="90000"/>
              </a:lnSpc>
            </a:pPr>
            <a:r>
              <a:rPr lang="en-CA" sz="2000"/>
              <a:t>Objects are encapsulated and can only be accessed through specific messages</a:t>
            </a:r>
          </a:p>
          <a:p>
            <a:pPr>
              <a:lnSpc>
                <a:spcPct val="90000"/>
              </a:lnSpc>
            </a:pPr>
            <a:r>
              <a:rPr lang="en-CA" sz="2400"/>
              <a:t>Attacks on OOPs</a:t>
            </a:r>
          </a:p>
          <a:p>
            <a:pPr lvl="1">
              <a:lnSpc>
                <a:spcPct val="90000"/>
              </a:lnSpc>
            </a:pPr>
            <a:r>
              <a:rPr lang="en-CA" sz="2000"/>
              <a:t>Unauthorized class extensions (finalize all classes)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Threats on software</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A1A03A02-388D-4CDE-9613-B53B705BBF2D}" type="slidenum">
              <a:rPr lang="en-US"/>
              <a:pPr/>
              <a:t>26</a:t>
            </a:fld>
            <a:endParaRPr lang="en-US"/>
          </a:p>
        </p:txBody>
      </p:sp>
      <p:sp>
        <p:nvSpPr>
          <p:cNvPr id="653314" name="Rectangle 2"/>
          <p:cNvSpPr>
            <a:spLocks noGrp="1" noChangeArrowheads="1"/>
          </p:cNvSpPr>
          <p:nvPr>
            <p:ph type="title"/>
          </p:nvPr>
        </p:nvSpPr>
        <p:spPr>
          <a:ln/>
        </p:spPr>
        <p:txBody>
          <a:bodyPr/>
          <a:lstStyle/>
          <a:p>
            <a:r>
              <a:rPr lang="en-CA"/>
              <a:t>Threats to software</a:t>
            </a:r>
          </a:p>
        </p:txBody>
      </p:sp>
      <p:sp>
        <p:nvSpPr>
          <p:cNvPr id="653315" name="Rectangle 3"/>
          <p:cNvSpPr>
            <a:spLocks noGrp="1" noChangeArrowheads="1"/>
          </p:cNvSpPr>
          <p:nvPr>
            <p:ph type="body" idx="1"/>
          </p:nvPr>
        </p:nvSpPr>
        <p:spPr/>
        <p:txBody>
          <a:bodyPr/>
          <a:lstStyle/>
          <a:p>
            <a:pPr marL="533400" indent="-533400">
              <a:lnSpc>
                <a:spcPct val="80000"/>
              </a:lnSpc>
            </a:pPr>
            <a:r>
              <a:rPr lang="en-CA" sz="2000"/>
              <a:t>Buffer overflow – program attempts to store more data in memory than it has allocated space for</a:t>
            </a:r>
          </a:p>
          <a:p>
            <a:pPr marL="533400" indent="-533400">
              <a:lnSpc>
                <a:spcPct val="80000"/>
              </a:lnSpc>
            </a:pPr>
            <a:r>
              <a:rPr lang="en-CA" sz="2000"/>
              <a:t>TOCTTOU – time of check to time of use</a:t>
            </a:r>
          </a:p>
          <a:p>
            <a:pPr marL="914400" lvl="1" indent="-457200">
              <a:lnSpc>
                <a:spcPct val="80000"/>
              </a:lnSpc>
            </a:pPr>
            <a:r>
              <a:rPr lang="en-CA" sz="1800"/>
              <a:t>Example 1: check if a resource is available (e.g. file is open) If it is, perform some calculation (e.g. calculate length of line) then send to resource (e.g. write line to the file)  What if file is closed before the write?</a:t>
            </a:r>
          </a:p>
          <a:p>
            <a:pPr marL="914400" lvl="1" indent="-457200">
              <a:lnSpc>
                <a:spcPct val="80000"/>
              </a:lnSpc>
            </a:pPr>
            <a:r>
              <a:rPr lang="en-CA" sz="1800"/>
              <a:t>Example 2:  user logs in to network, user’s access is revoked by administrator by removing user from the database, user still has an active login session.</a:t>
            </a:r>
          </a:p>
          <a:p>
            <a:pPr marL="533400" indent="-533400">
              <a:lnSpc>
                <a:spcPct val="80000"/>
              </a:lnSpc>
            </a:pPr>
            <a:r>
              <a:rPr lang="en-CA" sz="2000"/>
              <a:t>Trapdoors / Backdoors – any hidden mechanism which bypasses access controls</a:t>
            </a:r>
          </a:p>
          <a:p>
            <a:pPr marL="914400" lvl="1" indent="-457200">
              <a:lnSpc>
                <a:spcPct val="80000"/>
              </a:lnSpc>
            </a:pPr>
            <a:r>
              <a:rPr lang="en-CA" sz="1800"/>
              <a:t>developers leave maintenance hooks in code for testing or development purposes, and forget to remove them.</a:t>
            </a:r>
          </a:p>
          <a:p>
            <a:pPr marL="914400" lvl="1" indent="-457200">
              <a:lnSpc>
                <a:spcPct val="80000"/>
              </a:lnSpc>
            </a:pPr>
            <a:r>
              <a:rPr lang="en-CA" sz="1800"/>
              <a:t>default administration accounts (with default passwords!) E.g:  Linksys admin accounts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226D76BA-E887-4BA1-9463-73C2DE844C2B}" type="slidenum">
              <a:rPr lang="en-US"/>
              <a:pPr/>
              <a:t>27</a:t>
            </a:fld>
            <a:endParaRPr lang="en-US"/>
          </a:p>
        </p:txBody>
      </p:sp>
      <p:sp>
        <p:nvSpPr>
          <p:cNvPr id="702466" name="Rectangle 2"/>
          <p:cNvSpPr>
            <a:spLocks noGrp="1" noChangeArrowheads="1"/>
          </p:cNvSpPr>
          <p:nvPr>
            <p:ph type="title"/>
          </p:nvPr>
        </p:nvSpPr>
        <p:spPr>
          <a:ln/>
        </p:spPr>
        <p:txBody>
          <a:bodyPr/>
          <a:lstStyle/>
          <a:p>
            <a:r>
              <a:rPr lang="en-CA"/>
              <a:t>Payload</a:t>
            </a:r>
          </a:p>
        </p:txBody>
      </p:sp>
      <p:sp>
        <p:nvSpPr>
          <p:cNvPr id="702467" name="Rectangle 3"/>
          <p:cNvSpPr>
            <a:spLocks noGrp="1" noChangeArrowheads="1"/>
          </p:cNvSpPr>
          <p:nvPr>
            <p:ph type="body" idx="1"/>
          </p:nvPr>
        </p:nvSpPr>
        <p:spPr/>
        <p:txBody>
          <a:bodyPr>
            <a:normAutofit lnSpcReduction="10000"/>
          </a:bodyPr>
          <a:lstStyle/>
          <a:p>
            <a:r>
              <a:rPr lang="en-CA" sz="2400" b="1"/>
              <a:t>Payload </a:t>
            </a:r>
            <a:r>
              <a:rPr lang="en-CA" sz="2400"/>
              <a:t/>
            </a:r>
            <a:br>
              <a:rPr lang="en-CA" sz="2400"/>
            </a:br>
            <a:r>
              <a:rPr lang="en-CA" sz="2400"/>
              <a:t>The part of the packet, message or code that carries the data. In information security, the term payload generally refers to the part of malicious code that performs the destructive operation. </a:t>
            </a:r>
          </a:p>
          <a:p>
            <a:pPr lvl="1"/>
            <a:r>
              <a:rPr lang="en-CA" sz="1600">
                <a:hlinkClick r:id="rId3"/>
              </a:rPr>
              <a:t>http://www.securityfocus.com/glossary/P</a:t>
            </a:r>
            <a:r>
              <a:rPr lang="en-CA" sz="2000"/>
              <a:t> </a:t>
            </a:r>
          </a:p>
          <a:p>
            <a:pPr lvl="1"/>
            <a:r>
              <a:rPr lang="en-CA" sz="2000"/>
              <a:t>Payload may be damaging:  e.g. erase a file</a:t>
            </a:r>
          </a:p>
          <a:p>
            <a:pPr lvl="1"/>
            <a:r>
              <a:rPr lang="en-CA" sz="2000"/>
              <a:t>Payload may be limited to displaying a message</a:t>
            </a:r>
          </a:p>
          <a:p>
            <a:endParaRPr lang="en-CA" sz="2400"/>
          </a:p>
          <a:p>
            <a:r>
              <a:rPr lang="en-CA" sz="2400"/>
              <a:t>There is </a:t>
            </a:r>
            <a:r>
              <a:rPr lang="en-CA" sz="2400" b="1"/>
              <a:t>no requirement</a:t>
            </a:r>
            <a:r>
              <a:rPr lang="en-CA" sz="2400"/>
              <a:t> that a worm or virus carries a payload.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4C5B9BFF-A3F5-457F-9983-D37DB17F59FC}" type="slidenum">
              <a:rPr lang="en-US"/>
              <a:pPr/>
              <a:t>28</a:t>
            </a:fld>
            <a:endParaRPr lang="en-US"/>
          </a:p>
        </p:txBody>
      </p:sp>
      <p:sp>
        <p:nvSpPr>
          <p:cNvPr id="655362" name="Rectangle 2"/>
          <p:cNvSpPr>
            <a:spLocks noGrp="1" noChangeArrowheads="1"/>
          </p:cNvSpPr>
          <p:nvPr>
            <p:ph type="title"/>
          </p:nvPr>
        </p:nvSpPr>
        <p:spPr>
          <a:ln/>
        </p:spPr>
        <p:txBody>
          <a:bodyPr>
            <a:normAutofit fontScale="90000"/>
          </a:bodyPr>
          <a:lstStyle/>
          <a:p>
            <a:r>
              <a:rPr lang="en-CA"/>
              <a:t>Malicious Software</a:t>
            </a:r>
            <a:br>
              <a:rPr lang="en-CA"/>
            </a:br>
            <a:r>
              <a:rPr lang="en-CA"/>
              <a:t>Malware Types</a:t>
            </a:r>
          </a:p>
        </p:txBody>
      </p:sp>
      <p:sp>
        <p:nvSpPr>
          <p:cNvPr id="655363" name="Rectangle 3"/>
          <p:cNvSpPr>
            <a:spLocks noGrp="1" noChangeArrowheads="1"/>
          </p:cNvSpPr>
          <p:nvPr>
            <p:ph type="body" idx="1"/>
          </p:nvPr>
        </p:nvSpPr>
        <p:spPr/>
        <p:txBody>
          <a:bodyPr>
            <a:normAutofit lnSpcReduction="10000"/>
          </a:bodyPr>
          <a:lstStyle/>
          <a:p>
            <a:pPr>
              <a:lnSpc>
                <a:spcPct val="90000"/>
              </a:lnSpc>
            </a:pPr>
            <a:r>
              <a:rPr lang="en-CA" sz="2400"/>
              <a:t>Viruses</a:t>
            </a:r>
          </a:p>
          <a:p>
            <a:pPr lvl="1">
              <a:lnSpc>
                <a:spcPct val="90000"/>
              </a:lnSpc>
            </a:pPr>
            <a:r>
              <a:rPr lang="en-CA" sz="2000"/>
              <a:t>A computer program with the ability to reproduce and spread.</a:t>
            </a:r>
          </a:p>
          <a:p>
            <a:pPr lvl="1">
              <a:lnSpc>
                <a:spcPct val="90000"/>
              </a:lnSpc>
            </a:pPr>
            <a:r>
              <a:rPr lang="en-CA" sz="2000"/>
              <a:t>User interaction is required for infection</a:t>
            </a:r>
          </a:p>
          <a:p>
            <a:pPr lvl="1">
              <a:lnSpc>
                <a:spcPct val="90000"/>
              </a:lnSpc>
            </a:pPr>
            <a:r>
              <a:rPr lang="en-CA" sz="2000"/>
              <a:t>Infects program files, operating system files, or the boot sector</a:t>
            </a:r>
          </a:p>
          <a:p>
            <a:pPr lvl="1">
              <a:lnSpc>
                <a:spcPct val="90000"/>
              </a:lnSpc>
            </a:pPr>
            <a:r>
              <a:rPr lang="en-CA" sz="2000"/>
              <a:t>Malicious payload is not a requirement</a:t>
            </a:r>
          </a:p>
          <a:p>
            <a:pPr>
              <a:lnSpc>
                <a:spcPct val="90000"/>
              </a:lnSpc>
            </a:pPr>
            <a:r>
              <a:rPr lang="en-CA" sz="2400"/>
              <a:t>Worms</a:t>
            </a:r>
          </a:p>
          <a:p>
            <a:pPr lvl="1">
              <a:lnSpc>
                <a:spcPct val="90000"/>
              </a:lnSpc>
            </a:pPr>
            <a:r>
              <a:rPr lang="en-CA" sz="2000"/>
              <a:t>Malicious code with the ability to reproduce and spread WITHOUT user interaction.</a:t>
            </a:r>
          </a:p>
          <a:p>
            <a:pPr>
              <a:lnSpc>
                <a:spcPct val="90000"/>
              </a:lnSpc>
            </a:pPr>
            <a:r>
              <a:rPr lang="en-CA" sz="2400"/>
              <a:t>Time bomb / Logic bomb</a:t>
            </a:r>
          </a:p>
          <a:p>
            <a:pPr lvl="1">
              <a:lnSpc>
                <a:spcPct val="90000"/>
              </a:lnSpc>
            </a:pPr>
            <a:r>
              <a:rPr lang="en-CA" sz="2000"/>
              <a:t>A virus where damaging payload is triggered on a specific date or under some specific condition.</a:t>
            </a:r>
          </a:p>
          <a:p>
            <a:pPr lvl="1">
              <a:lnSpc>
                <a:spcPct val="90000"/>
              </a:lnSpc>
            </a:pPr>
            <a:r>
              <a:rPr lang="en-CA" sz="2000"/>
              <a:t>Logic / Time bomb is installed during the development of an application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5B3A5B83-F5ED-48BC-A337-B5E88C0EDA33}" type="slidenum">
              <a:rPr lang="en-US"/>
              <a:pPr/>
              <a:t>29</a:t>
            </a:fld>
            <a:endParaRPr lang="en-US"/>
          </a:p>
        </p:txBody>
      </p:sp>
      <p:sp>
        <p:nvSpPr>
          <p:cNvPr id="657410" name="Rectangle 2"/>
          <p:cNvSpPr>
            <a:spLocks noGrp="1" noChangeArrowheads="1"/>
          </p:cNvSpPr>
          <p:nvPr>
            <p:ph type="title"/>
          </p:nvPr>
        </p:nvSpPr>
        <p:spPr>
          <a:ln/>
        </p:spPr>
        <p:txBody>
          <a:bodyPr>
            <a:normAutofit fontScale="90000"/>
          </a:bodyPr>
          <a:lstStyle/>
          <a:p>
            <a:r>
              <a:rPr lang="en-CA"/>
              <a:t>Malicious Software</a:t>
            </a:r>
            <a:br>
              <a:rPr lang="en-CA"/>
            </a:br>
            <a:r>
              <a:rPr lang="en-CA"/>
              <a:t>Malware Types</a:t>
            </a:r>
          </a:p>
        </p:txBody>
      </p:sp>
      <p:sp>
        <p:nvSpPr>
          <p:cNvPr id="657411" name="Rectangle 3"/>
          <p:cNvSpPr>
            <a:spLocks noGrp="1" noChangeArrowheads="1"/>
          </p:cNvSpPr>
          <p:nvPr>
            <p:ph type="body" idx="1"/>
          </p:nvPr>
        </p:nvSpPr>
        <p:spPr/>
        <p:txBody>
          <a:bodyPr>
            <a:normAutofit lnSpcReduction="10000"/>
          </a:bodyPr>
          <a:lstStyle/>
          <a:p>
            <a:pPr>
              <a:lnSpc>
                <a:spcPct val="80000"/>
              </a:lnSpc>
            </a:pPr>
            <a:r>
              <a:rPr lang="en-CA" sz="2000"/>
              <a:t>Hoaxes</a:t>
            </a:r>
          </a:p>
          <a:p>
            <a:pPr lvl="1">
              <a:lnSpc>
                <a:spcPct val="80000"/>
              </a:lnSpc>
            </a:pPr>
            <a:r>
              <a:rPr lang="en-CA" sz="1800"/>
              <a:t>This is the modern day “chain letter”</a:t>
            </a:r>
          </a:p>
          <a:p>
            <a:pPr lvl="1">
              <a:lnSpc>
                <a:spcPct val="80000"/>
              </a:lnSpc>
            </a:pPr>
            <a:r>
              <a:rPr lang="en-CA" sz="1800"/>
              <a:t>Usually a warning is sent out about a non-existant virus with disasterous effects, together with a directive to forward the warning to as many people as possible</a:t>
            </a:r>
          </a:p>
          <a:p>
            <a:pPr>
              <a:lnSpc>
                <a:spcPct val="80000"/>
              </a:lnSpc>
            </a:pPr>
            <a:r>
              <a:rPr lang="en-CA" sz="2000"/>
              <a:t>Trojans</a:t>
            </a:r>
          </a:p>
          <a:p>
            <a:pPr lvl="1">
              <a:lnSpc>
                <a:spcPct val="80000"/>
              </a:lnSpc>
            </a:pPr>
            <a:r>
              <a:rPr lang="en-CA" sz="1800"/>
              <a:t>A program that pretends to fulfill one function while performing some other unwanted function</a:t>
            </a:r>
          </a:p>
          <a:p>
            <a:pPr>
              <a:lnSpc>
                <a:spcPct val="80000"/>
              </a:lnSpc>
            </a:pPr>
            <a:r>
              <a:rPr lang="en-CA" sz="2000"/>
              <a:t>Remote-access trojans (RAT)</a:t>
            </a:r>
          </a:p>
          <a:p>
            <a:pPr lvl="1">
              <a:lnSpc>
                <a:spcPct val="80000"/>
              </a:lnSpc>
            </a:pPr>
            <a:r>
              <a:rPr lang="en-CA" sz="1800"/>
              <a:t>Programs installed remotely after systems are installed and working (“remote administration tools”)</a:t>
            </a:r>
          </a:p>
          <a:p>
            <a:pPr lvl="1">
              <a:lnSpc>
                <a:spcPct val="80000"/>
              </a:lnSpc>
            </a:pPr>
            <a:r>
              <a:rPr lang="en-CA" sz="1800"/>
              <a:t>Many RATs make the affected computer part of a “botnet” (robot network)</a:t>
            </a:r>
          </a:p>
          <a:p>
            <a:pPr>
              <a:lnSpc>
                <a:spcPct val="80000"/>
              </a:lnSpc>
            </a:pPr>
            <a:r>
              <a:rPr lang="en-CA" sz="2000"/>
              <a:t>Rootkits</a:t>
            </a:r>
          </a:p>
          <a:p>
            <a:pPr lvl="1">
              <a:lnSpc>
                <a:spcPct val="80000"/>
              </a:lnSpc>
            </a:pPr>
            <a:r>
              <a:rPr lang="en-CA" sz="1800"/>
              <a:t>A remote administrative tool, requires a working account to be subverted or created on the target to use the rootkit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 Security</a:t>
            </a:r>
            <a:br>
              <a:rPr lang="en-US" dirty="0" smtClean="0"/>
            </a:br>
            <a:r>
              <a:rPr lang="en-US" dirty="0" smtClean="0"/>
              <a:t>Key Areas of Knowledge</a:t>
            </a:r>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3</a:t>
            </a:fld>
            <a:endParaRPr lang="en-US" dirty="0"/>
          </a:p>
        </p:txBody>
      </p:sp>
      <p:sp>
        <p:nvSpPr>
          <p:cNvPr id="5" name="Content Placeholder 4"/>
          <p:cNvSpPr>
            <a:spLocks noGrp="1"/>
          </p:cNvSpPr>
          <p:nvPr>
            <p:ph idx="1"/>
          </p:nvPr>
        </p:nvSpPr>
        <p:spPr/>
        <p:txBody>
          <a:bodyPr>
            <a:normAutofit fontScale="85000" lnSpcReduction="20000"/>
          </a:bodyPr>
          <a:lstStyle/>
          <a:p>
            <a:r>
              <a:rPr lang="en-US" dirty="0" smtClean="0"/>
              <a:t>Understand the role of security in the </a:t>
            </a:r>
            <a:r>
              <a:rPr lang="en-US" u="sng" dirty="0" smtClean="0"/>
              <a:t>system life cycle</a:t>
            </a:r>
          </a:p>
          <a:p>
            <a:r>
              <a:rPr lang="en-US" dirty="0" smtClean="0"/>
              <a:t>Understand the application environment and security controls</a:t>
            </a:r>
          </a:p>
          <a:p>
            <a:r>
              <a:rPr lang="en-US" dirty="0" smtClean="0"/>
              <a:t>Understand </a:t>
            </a:r>
            <a:r>
              <a:rPr lang="en-US" u="sng" dirty="0" smtClean="0"/>
              <a:t>databases</a:t>
            </a:r>
            <a:r>
              <a:rPr lang="en-US" dirty="0" smtClean="0"/>
              <a:t> and data warehousing and protect against vulnerabilities and threats</a:t>
            </a:r>
          </a:p>
          <a:p>
            <a:r>
              <a:rPr lang="en-US" dirty="0" smtClean="0"/>
              <a:t>Understand application &amp; system development </a:t>
            </a:r>
            <a:r>
              <a:rPr lang="en-US" u="sng" dirty="0" smtClean="0"/>
              <a:t>knowledge</a:t>
            </a:r>
            <a:r>
              <a:rPr lang="en-US" dirty="0" smtClean="0"/>
              <a:t> security-based systems (e.g., expert systems)</a:t>
            </a:r>
          </a:p>
          <a:p>
            <a:r>
              <a:rPr lang="en-US" dirty="0" smtClean="0"/>
              <a:t>Understand application and system </a:t>
            </a:r>
            <a:r>
              <a:rPr lang="en-US" u="sng" dirty="0" smtClean="0"/>
              <a:t>vulnerabilities</a:t>
            </a:r>
            <a:r>
              <a:rPr lang="en-US" dirty="0" smtClean="0"/>
              <a:t> and threats</a:t>
            </a:r>
            <a:endParaRPr lang="en-US" dirty="0"/>
          </a:p>
        </p:txBody>
      </p:sp>
      <p:sp>
        <p:nvSpPr>
          <p:cNvPr id="6" name="TextBox 5"/>
          <p:cNvSpPr txBox="1"/>
          <p:nvPr/>
        </p:nvSpPr>
        <p:spPr>
          <a:xfrm>
            <a:off x="357158" y="6286520"/>
            <a:ext cx="6143668" cy="400110"/>
          </a:xfrm>
          <a:prstGeom prst="rect">
            <a:avLst/>
          </a:prstGeom>
          <a:noFill/>
        </p:spPr>
        <p:txBody>
          <a:bodyPr wrap="square" rtlCol="0">
            <a:spAutoFit/>
          </a:bodyPr>
          <a:lstStyle/>
          <a:p>
            <a:r>
              <a:rPr lang="en-US" dirty="0" smtClean="0"/>
              <a:t>From CISSP CIB 2006</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BA20A42F-7F05-45B2-AB24-543D5AA5E7ED}" type="slidenum">
              <a:rPr lang="en-US"/>
              <a:pPr/>
              <a:t>30</a:t>
            </a:fld>
            <a:endParaRPr lang="en-US"/>
          </a:p>
        </p:txBody>
      </p:sp>
      <p:sp>
        <p:nvSpPr>
          <p:cNvPr id="658434" name="Rectangle 2"/>
          <p:cNvSpPr>
            <a:spLocks noGrp="1" noChangeArrowheads="1"/>
          </p:cNvSpPr>
          <p:nvPr>
            <p:ph type="title"/>
          </p:nvPr>
        </p:nvSpPr>
        <p:spPr>
          <a:ln/>
        </p:spPr>
        <p:txBody>
          <a:bodyPr>
            <a:normAutofit fontScale="90000"/>
          </a:bodyPr>
          <a:lstStyle/>
          <a:p>
            <a:r>
              <a:rPr lang="en-CA"/>
              <a:t>Malicious Software</a:t>
            </a:r>
            <a:br>
              <a:rPr lang="en-CA"/>
            </a:br>
            <a:r>
              <a:rPr lang="en-CA"/>
              <a:t>Malware Types</a:t>
            </a:r>
          </a:p>
        </p:txBody>
      </p:sp>
      <p:sp>
        <p:nvSpPr>
          <p:cNvPr id="658435" name="Rectangle 3"/>
          <p:cNvSpPr>
            <a:spLocks noGrp="1" noChangeArrowheads="1"/>
          </p:cNvSpPr>
          <p:nvPr>
            <p:ph type="body" idx="1"/>
          </p:nvPr>
        </p:nvSpPr>
        <p:spPr/>
        <p:txBody>
          <a:bodyPr/>
          <a:lstStyle/>
          <a:p>
            <a:r>
              <a:rPr lang="en-CA" sz="2400"/>
              <a:t>DDoS Zombies</a:t>
            </a:r>
          </a:p>
          <a:p>
            <a:r>
              <a:rPr lang="en-CA" sz="2400"/>
              <a:t>Spyware and adware, </a:t>
            </a:r>
          </a:p>
          <a:p>
            <a:r>
              <a:rPr lang="en-CA" sz="2400"/>
              <a:t>Pranks</a:t>
            </a:r>
          </a:p>
          <a:p>
            <a:pPr lvl="1"/>
            <a:r>
              <a:rPr lang="en-CA" sz="2000"/>
              <a:t>Computer “jokes” that do not cause damage</a:t>
            </a:r>
          </a:p>
          <a:p>
            <a:pPr lvl="1"/>
            <a:r>
              <a:rPr lang="en-CA" sz="2000"/>
              <a:t>Typically use the computer to insult the user, create some kind of announcement (text or audio) that is not malware.</a:t>
            </a:r>
          </a:p>
          <a:p>
            <a:pPr lvl="1"/>
            <a:r>
              <a:rPr lang="en-CA" sz="2000"/>
              <a:t>Easter egg:  hidden functionality revealed by a sequence of keystrokes</a:t>
            </a:r>
          </a:p>
          <a:p>
            <a:pPr lvl="2"/>
            <a:r>
              <a:rPr lang="en-CA" sz="1800">
                <a:hlinkClick r:id="rId3"/>
              </a:rPr>
              <a:t>http://www.j-walk.com/ss/excel/eastereg.htm</a:t>
            </a:r>
            <a:r>
              <a:rPr lang="en-CA" sz="1800"/>
              <a:t> </a:t>
            </a:r>
          </a:p>
          <a:p>
            <a:pPr lvl="2"/>
            <a:r>
              <a:rPr lang="en-CA" sz="1800">
                <a:hlinkClick r:id="rId4"/>
              </a:rPr>
              <a:t>http://en.wikipedia.org/wiki/Easter_egg_(virtual)#Software-based</a:t>
            </a:r>
            <a:r>
              <a:rPr lang="en-CA" sz="1800"/>
              <a:t> </a:t>
            </a:r>
          </a:p>
          <a:p>
            <a:pPr lvl="2"/>
            <a:endParaRPr lang="en-CA"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CB0B52CB-9D35-41B6-85B8-167A01D7A921}" type="slidenum">
              <a:rPr lang="en-US"/>
              <a:pPr/>
              <a:t>31</a:t>
            </a:fld>
            <a:endParaRPr lang="en-US"/>
          </a:p>
        </p:txBody>
      </p:sp>
      <p:sp>
        <p:nvSpPr>
          <p:cNvPr id="656386" name="Rectangle 2"/>
          <p:cNvSpPr>
            <a:spLocks noGrp="1" noChangeArrowheads="1"/>
          </p:cNvSpPr>
          <p:nvPr>
            <p:ph type="title"/>
          </p:nvPr>
        </p:nvSpPr>
        <p:spPr>
          <a:ln/>
        </p:spPr>
        <p:txBody>
          <a:bodyPr>
            <a:normAutofit fontScale="90000"/>
          </a:bodyPr>
          <a:lstStyle/>
          <a:p>
            <a:r>
              <a:rPr lang="en-CA"/>
              <a:t>Malicious Software</a:t>
            </a:r>
            <a:br>
              <a:rPr lang="en-CA"/>
            </a:br>
            <a:r>
              <a:rPr lang="en-CA"/>
              <a:t>Malware Protection</a:t>
            </a:r>
          </a:p>
        </p:txBody>
      </p:sp>
      <p:sp>
        <p:nvSpPr>
          <p:cNvPr id="656387" name="Rectangle 3"/>
          <p:cNvSpPr>
            <a:spLocks noGrp="1" noChangeArrowheads="1"/>
          </p:cNvSpPr>
          <p:nvPr>
            <p:ph type="body" idx="1"/>
          </p:nvPr>
        </p:nvSpPr>
        <p:spPr/>
        <p:txBody>
          <a:bodyPr/>
          <a:lstStyle/>
          <a:p>
            <a:pPr>
              <a:lnSpc>
                <a:spcPct val="80000"/>
              </a:lnSpc>
              <a:buFontTx/>
              <a:buChar char="•"/>
            </a:pPr>
            <a:r>
              <a:rPr lang="en-CA" sz="2400"/>
              <a:t>User awareness training to prevent social engineering</a:t>
            </a:r>
          </a:p>
          <a:p>
            <a:pPr>
              <a:lnSpc>
                <a:spcPct val="80000"/>
              </a:lnSpc>
              <a:buFontTx/>
              <a:buChar char="•"/>
            </a:pPr>
            <a:r>
              <a:rPr lang="en-CA" sz="2400"/>
              <a:t>Antivirus software, three types</a:t>
            </a:r>
          </a:p>
          <a:p>
            <a:pPr lvl="1">
              <a:lnSpc>
                <a:spcPct val="80000"/>
              </a:lnSpc>
            </a:pPr>
            <a:r>
              <a:rPr lang="en-CA" sz="2000"/>
              <a:t>Signature scanning – look for strings characteristic of known viruses.  Can sometimes repair an object by remove virus from infected object, or replace object</a:t>
            </a:r>
          </a:p>
          <a:p>
            <a:pPr lvl="1">
              <a:lnSpc>
                <a:spcPct val="80000"/>
              </a:lnSpc>
            </a:pPr>
            <a:r>
              <a:rPr lang="en-CA" sz="2000"/>
              <a:t>Activity monitoring – watches for suspicious activity, and asks for confirmation (generates a lot of false alarms)</a:t>
            </a:r>
          </a:p>
          <a:p>
            <a:pPr lvl="1">
              <a:lnSpc>
                <a:spcPct val="80000"/>
              </a:lnSpc>
            </a:pPr>
            <a:r>
              <a:rPr lang="en-CA" sz="2000"/>
              <a:t>Change detection software – uses a checksum or cyclic redundancy check (CRC) to detect changes to files</a:t>
            </a:r>
          </a:p>
          <a:p>
            <a:pPr>
              <a:lnSpc>
                <a:spcPct val="80000"/>
              </a:lnSpc>
              <a:buFontTx/>
              <a:buChar char="•"/>
            </a:pPr>
            <a:r>
              <a:rPr lang="en-CA" sz="2400"/>
              <a:t>Anti-malware policies</a:t>
            </a:r>
          </a:p>
          <a:p>
            <a:pPr lvl="1">
              <a:lnSpc>
                <a:spcPct val="80000"/>
              </a:lnSpc>
            </a:pPr>
            <a:r>
              <a:rPr lang="en-CA" sz="2000"/>
              <a:t>Organizations can reduce risk by creating policies to forbid use of vulnerable applications</a:t>
            </a:r>
          </a:p>
          <a:p>
            <a:pPr lvl="1">
              <a:lnSpc>
                <a:spcPct val="80000"/>
              </a:lnSpc>
            </a:pPr>
            <a:r>
              <a:rPr lang="en-CA" sz="2000"/>
              <a:t>Access controls can be used to prevent trojans by enforcing authentication of software, media, files and users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p:txBody>
          <a:bodyPr/>
          <a:lstStyle/>
          <a:p>
            <a:r>
              <a:rPr lang="en-CA"/>
              <a:t>OWASP Top 10, 2007</a:t>
            </a:r>
          </a:p>
        </p:txBody>
      </p:sp>
      <p:sp>
        <p:nvSpPr>
          <p:cNvPr id="742403" name="Rectangle 3"/>
          <p:cNvSpPr>
            <a:spLocks noGrp="1" noChangeArrowheads="1"/>
          </p:cNvSpPr>
          <p:nvPr>
            <p:ph idx="1"/>
          </p:nvPr>
        </p:nvSpPr>
        <p:spPr/>
        <p:txBody>
          <a:bodyPr/>
          <a:lstStyle/>
          <a:p>
            <a:pPr>
              <a:lnSpc>
                <a:spcPct val="100000"/>
              </a:lnSpc>
            </a:pPr>
            <a:r>
              <a:rPr lang="en-CA" sz="2400" dirty="0"/>
              <a:t>The </a:t>
            </a:r>
            <a:r>
              <a:rPr lang="en-CA" sz="2400" b="1" dirty="0"/>
              <a:t>Open Web Application Security Project</a:t>
            </a:r>
            <a:r>
              <a:rPr lang="en-CA" sz="2400" dirty="0"/>
              <a:t> (OWASP) is a community focused on improving the security of web applications.</a:t>
            </a:r>
          </a:p>
          <a:p>
            <a:pPr>
              <a:lnSpc>
                <a:spcPct val="100000"/>
              </a:lnSpc>
            </a:pPr>
            <a:r>
              <a:rPr lang="en-CA" sz="2400" dirty="0"/>
              <a:t>OWASP compiled the Top 10 as an awareness project.  It is intended to represent the most critical web application security flaws.</a:t>
            </a:r>
          </a:p>
          <a:p>
            <a:r>
              <a:rPr lang="en-CA" sz="2400" dirty="0" smtClean="0">
                <a:solidFill>
                  <a:schemeClr val="bg1"/>
                </a:solidFill>
                <a:hlinkClick r:id="rId3"/>
              </a:rPr>
              <a:t>http://www.owasp.org/index.php/Category:OWASP_Top_Ten_Project</a:t>
            </a:r>
            <a:r>
              <a:rPr lang="en-CA" sz="2400" dirty="0" smtClean="0">
                <a:solidFill>
                  <a:schemeClr val="bg1"/>
                </a:solidFill>
              </a:rPr>
              <a:t> </a:t>
            </a:r>
          </a:p>
          <a:p>
            <a:pPr>
              <a:lnSpc>
                <a:spcPct val="100000"/>
              </a:lnSpc>
            </a:pPr>
            <a:r>
              <a:rPr lang="en-CA" sz="2400" dirty="0" smtClean="0">
                <a:hlinkClick r:id="rId4"/>
              </a:rPr>
              <a:t>http://www.youtube.com/watch?v=GsRbpshqqII</a:t>
            </a:r>
            <a:r>
              <a:rPr lang="en-CA" sz="2400" dirty="0" smtClean="0"/>
              <a:t> </a:t>
            </a:r>
            <a:endParaRPr lang="en-CA" sz="2400" dirty="0"/>
          </a:p>
        </p:txBody>
      </p:sp>
      <p:sp>
        <p:nvSpPr>
          <p:cNvPr id="5" name="Slide Number Placeholder 3"/>
          <p:cNvSpPr>
            <a:spLocks noGrp="1"/>
          </p:cNvSpPr>
          <p:nvPr>
            <p:ph type="sldNum" sz="quarter" idx="12"/>
          </p:nvPr>
        </p:nvSpPr>
        <p:spPr>
          <a:prstGeom prst="rect">
            <a:avLst/>
          </a:prstGeom>
        </p:spPr>
        <p:txBody>
          <a:bodyPr/>
          <a:lstStyle/>
          <a:p>
            <a:fld id="{3AAFAF09-7B0C-463D-A244-3176F264162F}" type="slidenum">
              <a:rPr lang="en-CA"/>
              <a:pPr/>
              <a:t>32</a:t>
            </a:fld>
            <a:endParaRPr lang="en-CA"/>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p:txBody>
          <a:bodyPr/>
          <a:lstStyle/>
          <a:p>
            <a:r>
              <a:rPr lang="en-CA"/>
              <a:t>The Scope of the Problem</a:t>
            </a:r>
          </a:p>
        </p:txBody>
      </p:sp>
      <p:sp>
        <p:nvSpPr>
          <p:cNvPr id="743427" name="Rectangle 3"/>
          <p:cNvSpPr>
            <a:spLocks noGrp="1" noChangeArrowheads="1"/>
          </p:cNvSpPr>
          <p:nvPr>
            <p:ph idx="1"/>
          </p:nvPr>
        </p:nvSpPr>
        <p:spPr/>
        <p:txBody>
          <a:bodyPr/>
          <a:lstStyle/>
          <a:p>
            <a:pPr>
              <a:buNone/>
            </a:pPr>
            <a:r>
              <a:rPr lang="en-CA" dirty="0"/>
              <a:t>Where are the vulnerabilities?</a:t>
            </a:r>
          </a:p>
          <a:p>
            <a:pPr>
              <a:buFont typeface="Wingdings 3" pitchFamily="18" charset="2"/>
              <a:buChar char=""/>
            </a:pPr>
            <a:r>
              <a:rPr lang="en-CA" dirty="0"/>
              <a:t>Network design</a:t>
            </a:r>
          </a:p>
          <a:p>
            <a:pPr>
              <a:buFont typeface="Wingdings 3" pitchFamily="18" charset="2"/>
              <a:buChar char=""/>
            </a:pPr>
            <a:r>
              <a:rPr lang="en-CA" dirty="0"/>
              <a:t>Hardware, firewalls</a:t>
            </a:r>
          </a:p>
          <a:p>
            <a:pPr>
              <a:buFont typeface="Wingdings 3" pitchFamily="18" charset="2"/>
              <a:buChar char=""/>
            </a:pPr>
            <a:r>
              <a:rPr lang="en-CA" dirty="0" err="1"/>
              <a:t>Webserver</a:t>
            </a:r>
            <a:r>
              <a:rPr lang="en-CA" dirty="0"/>
              <a:t> configuration</a:t>
            </a:r>
          </a:p>
          <a:p>
            <a:pPr>
              <a:buFont typeface="Wingdings 3" pitchFamily="18" charset="2"/>
              <a:buChar char=""/>
            </a:pPr>
            <a:r>
              <a:rPr lang="en-CA" dirty="0"/>
              <a:t>Supporting applications</a:t>
            </a:r>
          </a:p>
          <a:p>
            <a:pPr>
              <a:buFont typeface="Wingdings 3" pitchFamily="18" charset="2"/>
              <a:buChar char=""/>
            </a:pPr>
            <a:r>
              <a:rPr lang="en-CA" dirty="0"/>
              <a:t>Web application code</a:t>
            </a:r>
          </a:p>
          <a:p>
            <a:endParaRPr lang="en-CA" dirty="0"/>
          </a:p>
        </p:txBody>
      </p:sp>
      <p:sp>
        <p:nvSpPr>
          <p:cNvPr id="4" name="Slide Number Placeholder 3"/>
          <p:cNvSpPr>
            <a:spLocks noGrp="1"/>
          </p:cNvSpPr>
          <p:nvPr>
            <p:ph type="sldNum" sz="quarter" idx="4294967295"/>
          </p:nvPr>
        </p:nvSpPr>
        <p:spPr>
          <a:xfrm>
            <a:off x="7308850" y="6237288"/>
            <a:ext cx="457200" cy="476250"/>
          </a:xfrm>
          <a:prstGeom prst="rect">
            <a:avLst/>
          </a:prstGeom>
        </p:spPr>
        <p:txBody>
          <a:bodyPr/>
          <a:lstStyle/>
          <a:p>
            <a:fld id="{E9ACDE2E-A88B-4611-912A-16CC8138213E}" type="slidenum">
              <a:rPr lang="en-CA"/>
              <a:pPr/>
              <a:t>33</a:t>
            </a:fld>
            <a:endParaRPr lang="en-CA"/>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2" name="Picture 4" descr="http://shampoo.antville.org/static/shampoo/images/background_xss.gif"/>
          <p:cNvPicPr>
            <a:picLocks noChangeAspect="1" noChangeArrowheads="1"/>
          </p:cNvPicPr>
          <p:nvPr/>
        </p:nvPicPr>
        <p:blipFill>
          <a:blip r:embed="rId3" cstate="print"/>
          <a:srcRect/>
          <a:stretch>
            <a:fillRect/>
          </a:stretch>
        </p:blipFill>
        <p:spPr bwMode="auto">
          <a:xfrm>
            <a:off x="4521118" y="1857365"/>
            <a:ext cx="4622882" cy="2928958"/>
          </a:xfrm>
          <a:prstGeom prst="rect">
            <a:avLst/>
          </a:prstGeom>
          <a:noFill/>
        </p:spPr>
      </p:pic>
      <p:sp>
        <p:nvSpPr>
          <p:cNvPr id="732162" name="Rectangle 2"/>
          <p:cNvSpPr>
            <a:spLocks noGrp="1" noChangeArrowheads="1"/>
          </p:cNvSpPr>
          <p:nvPr>
            <p:ph type="title"/>
          </p:nvPr>
        </p:nvSpPr>
        <p:spPr/>
        <p:txBody>
          <a:bodyPr/>
          <a:lstStyle/>
          <a:p>
            <a:r>
              <a:rPr lang="en-CA"/>
              <a:t>A1 Cross Site Scripting (XSS)</a:t>
            </a:r>
          </a:p>
        </p:txBody>
      </p:sp>
      <p:sp>
        <p:nvSpPr>
          <p:cNvPr id="732163" name="Rectangle 3"/>
          <p:cNvSpPr>
            <a:spLocks noGrp="1" noChangeArrowheads="1"/>
          </p:cNvSpPr>
          <p:nvPr>
            <p:ph sz="half" idx="1"/>
          </p:nvPr>
        </p:nvSpPr>
        <p:spPr>
          <a:xfrm>
            <a:off x="685800" y="1981200"/>
            <a:ext cx="3886200" cy="4114800"/>
          </a:xfrm>
        </p:spPr>
        <p:txBody>
          <a:bodyPr/>
          <a:lstStyle/>
          <a:p>
            <a:pPr marL="381000" indent="-381000"/>
            <a:r>
              <a:rPr lang="en-CA" sz="2000" dirty="0"/>
              <a:t>XSS flaws occur whenever an application takes user supplied data and sends it to a web browser without first validating or encoding that content. </a:t>
            </a:r>
            <a:endParaRPr lang="en-CA" sz="2000" dirty="0" smtClean="0"/>
          </a:p>
          <a:p>
            <a:pPr marL="381000" indent="-381000"/>
            <a:r>
              <a:rPr lang="en-CA" sz="2000" dirty="0" smtClean="0"/>
              <a:t>XSS </a:t>
            </a:r>
            <a:r>
              <a:rPr lang="en-CA" sz="2000" dirty="0"/>
              <a:t>allows attackers to execute scripts in the victim's browser which can hijack user sessions, deface web sites, etc. </a:t>
            </a:r>
          </a:p>
          <a:p>
            <a:pPr marL="381000" indent="-381000">
              <a:buNone/>
            </a:pPr>
            <a:endParaRPr lang="en-CA" sz="1600" dirty="0">
              <a:latin typeface="Courier New" pitchFamily="49" charset="0"/>
            </a:endParaRPr>
          </a:p>
        </p:txBody>
      </p:sp>
      <p:sp>
        <p:nvSpPr>
          <p:cNvPr id="6" name="Slide Number Placeholder 3"/>
          <p:cNvSpPr>
            <a:spLocks noGrp="1"/>
          </p:cNvSpPr>
          <p:nvPr>
            <p:ph type="sldNum" sz="quarter" idx="12"/>
          </p:nvPr>
        </p:nvSpPr>
        <p:spPr>
          <a:prstGeom prst="rect">
            <a:avLst/>
          </a:prstGeom>
        </p:spPr>
        <p:txBody>
          <a:bodyPr/>
          <a:lstStyle/>
          <a:p>
            <a:fld id="{FA70C8D3-6F72-4EDD-85BA-E6308A924F15}" type="slidenum">
              <a:rPr lang="en-CA"/>
              <a:pPr/>
              <a:t>34</a:t>
            </a:fld>
            <a:endParaRPr lang="en-CA"/>
          </a:p>
        </p:txBody>
      </p:sp>
      <p:sp>
        <p:nvSpPr>
          <p:cNvPr id="7" name="TextBox 6"/>
          <p:cNvSpPr txBox="1"/>
          <p:nvPr/>
        </p:nvSpPr>
        <p:spPr>
          <a:xfrm>
            <a:off x="4643438" y="1571612"/>
            <a:ext cx="1357322" cy="400110"/>
          </a:xfrm>
          <a:prstGeom prst="rect">
            <a:avLst/>
          </a:prstGeom>
          <a:noFill/>
        </p:spPr>
        <p:txBody>
          <a:bodyPr wrap="square" rtlCol="0">
            <a:spAutoFit/>
          </a:bodyPr>
          <a:lstStyle/>
          <a:p>
            <a:pPr algn="ctr"/>
            <a:r>
              <a:rPr lang="en-US" dirty="0" smtClean="0"/>
              <a:t>Victim</a:t>
            </a:r>
            <a:endParaRPr lang="en-US" dirty="0"/>
          </a:p>
        </p:txBody>
      </p:sp>
      <p:sp>
        <p:nvSpPr>
          <p:cNvPr id="8" name="TextBox 7"/>
          <p:cNvSpPr txBox="1"/>
          <p:nvPr/>
        </p:nvSpPr>
        <p:spPr>
          <a:xfrm>
            <a:off x="4857752" y="4786322"/>
            <a:ext cx="1357322" cy="707886"/>
          </a:xfrm>
          <a:prstGeom prst="rect">
            <a:avLst/>
          </a:prstGeom>
          <a:noFill/>
        </p:spPr>
        <p:txBody>
          <a:bodyPr wrap="square" rtlCol="0">
            <a:spAutoFit/>
          </a:bodyPr>
          <a:lstStyle/>
          <a:p>
            <a:r>
              <a:rPr lang="en-US" dirty="0" smtClean="0"/>
              <a:t>Website with flaw</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p:txBody>
          <a:bodyPr/>
          <a:lstStyle/>
          <a:p>
            <a:r>
              <a:rPr lang="en-CA"/>
              <a:t>A2 Injection Flaws</a:t>
            </a:r>
          </a:p>
        </p:txBody>
      </p:sp>
      <p:sp>
        <p:nvSpPr>
          <p:cNvPr id="733187" name="Rectangle 3"/>
          <p:cNvSpPr>
            <a:spLocks noGrp="1" noChangeArrowheads="1"/>
          </p:cNvSpPr>
          <p:nvPr>
            <p:ph idx="1"/>
          </p:nvPr>
        </p:nvSpPr>
        <p:spPr/>
        <p:txBody>
          <a:bodyPr/>
          <a:lstStyle/>
          <a:p>
            <a:r>
              <a:rPr lang="en-CA" sz="2400" dirty="0"/>
              <a:t>Injection flaws, particularly SQL injection, are common in web applications. Inject occurs when user-supplied data is sent to an interpreter as part of a command or query. The attacker's hostile data tricks the interpreter into executing unintended commands or changing data. </a:t>
            </a:r>
          </a:p>
          <a:p>
            <a:endParaRPr lang="en-CA" sz="2400" dirty="0"/>
          </a:p>
          <a:p>
            <a:pPr>
              <a:buNone/>
            </a:pPr>
            <a:r>
              <a:rPr lang="en-CA" sz="2400" dirty="0">
                <a:solidFill>
                  <a:srgbClr val="FF0000"/>
                </a:solidFill>
              </a:rPr>
              <a:t>Example</a:t>
            </a:r>
          </a:p>
          <a:p>
            <a:r>
              <a:rPr lang="en-CA" sz="2400" dirty="0"/>
              <a:t>SQL injection from dynamic queries</a:t>
            </a:r>
          </a:p>
          <a:p>
            <a:pPr>
              <a:buNone/>
            </a:pPr>
            <a:r>
              <a:rPr lang="en-CA" sz="1800" dirty="0">
                <a:latin typeface="Courier New" pitchFamily="49" charset="0"/>
              </a:rPr>
              <a:t>$</a:t>
            </a:r>
            <a:r>
              <a:rPr lang="en-CA" sz="1800" dirty="0" err="1">
                <a:latin typeface="Courier New" pitchFamily="49" charset="0"/>
              </a:rPr>
              <a:t>sql</a:t>
            </a:r>
            <a:r>
              <a:rPr lang="en-CA" sz="1800" dirty="0">
                <a:latin typeface="Courier New" pitchFamily="49" charset="0"/>
              </a:rPr>
              <a:t> = "SELECT * FROM table WHERE id = '" . </a:t>
            </a:r>
            <a:r>
              <a:rPr lang="en-CA" sz="1800" b="1" dirty="0">
                <a:latin typeface="Courier New" pitchFamily="49" charset="0"/>
              </a:rPr>
              <a:t>$_REQUEST['id’] </a:t>
            </a:r>
            <a:r>
              <a:rPr lang="en-CA" sz="1800" dirty="0">
                <a:latin typeface="Courier New" pitchFamily="49" charset="0"/>
              </a:rPr>
              <a:t>. "’";</a:t>
            </a:r>
          </a:p>
        </p:txBody>
      </p:sp>
      <p:sp>
        <p:nvSpPr>
          <p:cNvPr id="4" name="Slide Number Placeholder 3"/>
          <p:cNvSpPr>
            <a:spLocks noGrp="1"/>
          </p:cNvSpPr>
          <p:nvPr>
            <p:ph type="sldNum" sz="quarter" idx="4294967295"/>
          </p:nvPr>
        </p:nvSpPr>
        <p:spPr>
          <a:xfrm>
            <a:off x="7308850" y="6237288"/>
            <a:ext cx="457200" cy="476250"/>
          </a:xfrm>
          <a:prstGeom prst="rect">
            <a:avLst/>
          </a:prstGeom>
        </p:spPr>
        <p:txBody>
          <a:bodyPr/>
          <a:lstStyle/>
          <a:p>
            <a:fld id="{2E3B7B7F-724C-4CCB-B5AC-96D1542C5B7E}" type="slidenum">
              <a:rPr lang="en-CA"/>
              <a:pPr/>
              <a:t>35</a:t>
            </a:fld>
            <a:endParaRPr lang="en-CA"/>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p:txBody>
          <a:bodyPr/>
          <a:lstStyle/>
          <a:p>
            <a:r>
              <a:rPr lang="en-CA"/>
              <a:t>A3 Malicious File Execution </a:t>
            </a:r>
          </a:p>
        </p:txBody>
      </p:sp>
      <p:sp>
        <p:nvSpPr>
          <p:cNvPr id="734211" name="Rectangle 3"/>
          <p:cNvSpPr>
            <a:spLocks noGrp="1" noChangeArrowheads="1"/>
          </p:cNvSpPr>
          <p:nvPr>
            <p:ph idx="1"/>
          </p:nvPr>
        </p:nvSpPr>
        <p:spPr/>
        <p:txBody>
          <a:bodyPr/>
          <a:lstStyle/>
          <a:p>
            <a:r>
              <a:rPr lang="en-CA" sz="2400" dirty="0"/>
              <a:t>Code vulnerable to remote file inclusion allows attackers to include hostile code and data, resulting in devastating attacks, such as total server compromise. </a:t>
            </a:r>
          </a:p>
          <a:p>
            <a:endParaRPr lang="en-CA" sz="2400" dirty="0"/>
          </a:p>
          <a:p>
            <a:r>
              <a:rPr lang="en-CA" sz="2400" dirty="0">
                <a:solidFill>
                  <a:srgbClr val="FF0000"/>
                </a:solidFill>
              </a:rPr>
              <a:t>Examples</a:t>
            </a:r>
          </a:p>
          <a:p>
            <a:pPr lvl="1"/>
            <a:r>
              <a:rPr lang="en-CA" sz="2000" dirty="0">
                <a:latin typeface="Courier New" pitchFamily="49" charset="0"/>
              </a:rPr>
              <a:t>include $_REQUEST['filename’];</a:t>
            </a:r>
          </a:p>
          <a:p>
            <a:pPr lvl="1"/>
            <a:r>
              <a:rPr lang="en-CA" sz="2000" dirty="0"/>
              <a:t>Image or file uploads</a:t>
            </a:r>
          </a:p>
          <a:p>
            <a:pPr lvl="1"/>
            <a:r>
              <a:rPr lang="en-CA" sz="2000" dirty="0"/>
              <a:t>Log file injection</a:t>
            </a:r>
          </a:p>
          <a:p>
            <a:pPr lvl="1"/>
            <a:r>
              <a:rPr lang="en-CA" sz="2000" dirty="0">
                <a:latin typeface="Courier New" pitchFamily="49" charset="0"/>
              </a:rPr>
              <a:t>Php://input </a:t>
            </a:r>
          </a:p>
          <a:p>
            <a:pPr>
              <a:buFont typeface="Wingdings 3" pitchFamily="18" charset="2"/>
              <a:buChar char=""/>
            </a:pPr>
            <a:endParaRPr lang="en-CA" sz="2400" dirty="0">
              <a:latin typeface="Courier New" pitchFamily="49" charset="0"/>
            </a:endParaRPr>
          </a:p>
        </p:txBody>
      </p:sp>
      <p:sp>
        <p:nvSpPr>
          <p:cNvPr id="4" name="Slide Number Placeholder 3"/>
          <p:cNvSpPr>
            <a:spLocks noGrp="1"/>
          </p:cNvSpPr>
          <p:nvPr>
            <p:ph type="sldNum" sz="quarter" idx="4294967295"/>
          </p:nvPr>
        </p:nvSpPr>
        <p:spPr>
          <a:xfrm>
            <a:off x="7308850" y="6237288"/>
            <a:ext cx="457200" cy="476250"/>
          </a:xfrm>
          <a:prstGeom prst="rect">
            <a:avLst/>
          </a:prstGeom>
        </p:spPr>
        <p:txBody>
          <a:bodyPr/>
          <a:lstStyle/>
          <a:p>
            <a:fld id="{0AB9AF0F-9896-46CA-A3CD-15682E052276}" type="slidenum">
              <a:rPr lang="en-CA"/>
              <a:pPr/>
              <a:t>36</a:t>
            </a:fld>
            <a:endParaRPr lang="en-CA"/>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p:txBody>
          <a:bodyPr>
            <a:normAutofit fontScale="90000"/>
          </a:bodyPr>
          <a:lstStyle/>
          <a:p>
            <a:r>
              <a:rPr lang="en-CA"/>
              <a:t>A5 Cross Site Request Forgery (CSRF) </a:t>
            </a:r>
          </a:p>
        </p:txBody>
      </p:sp>
      <p:sp>
        <p:nvSpPr>
          <p:cNvPr id="736259" name="Rectangle 3"/>
          <p:cNvSpPr>
            <a:spLocks noGrp="1" noChangeArrowheads="1"/>
          </p:cNvSpPr>
          <p:nvPr>
            <p:ph idx="1"/>
          </p:nvPr>
        </p:nvSpPr>
        <p:spPr/>
        <p:txBody>
          <a:bodyPr/>
          <a:lstStyle/>
          <a:p>
            <a:r>
              <a:rPr lang="en-CA" sz="2800" dirty="0"/>
              <a:t>A CSRF attack forces a logged-on victim's browser to send a pre-authenticated request to a vulnerable web application, which then forces the victim's browser to perform a hostile action to the benefit of the attacker. </a:t>
            </a:r>
            <a:endParaRPr lang="en-CA" sz="2800" dirty="0" smtClean="0"/>
          </a:p>
          <a:p>
            <a:endParaRPr lang="en-CA" sz="1600" dirty="0" smtClean="0">
              <a:solidFill>
                <a:srgbClr val="FF0000"/>
              </a:solidFill>
            </a:endParaRPr>
          </a:p>
        </p:txBody>
      </p:sp>
      <p:sp>
        <p:nvSpPr>
          <p:cNvPr id="4" name="Slide Number Placeholder 3"/>
          <p:cNvSpPr>
            <a:spLocks noGrp="1"/>
          </p:cNvSpPr>
          <p:nvPr>
            <p:ph type="sldNum" sz="quarter" idx="4294967295"/>
          </p:nvPr>
        </p:nvSpPr>
        <p:spPr>
          <a:xfrm>
            <a:off x="7308850" y="6237288"/>
            <a:ext cx="457200" cy="476250"/>
          </a:xfrm>
          <a:prstGeom prst="rect">
            <a:avLst/>
          </a:prstGeom>
        </p:spPr>
        <p:txBody>
          <a:bodyPr/>
          <a:lstStyle/>
          <a:p>
            <a:fld id="{AC212655-22E2-4418-8FF7-E3EF495D8C29}" type="slidenum">
              <a:rPr lang="en-CA"/>
              <a:pPr/>
              <a:t>37</a:t>
            </a:fld>
            <a:endParaRPr lang="en-CA"/>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Databases and </a:t>
            </a:r>
            <a:r>
              <a:rPr lang="en-US" dirty="0" err="1" smtClean="0"/>
              <a:t>dbms</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6535B6F3-7AE0-497A-953C-AC6F455A1BDD}" type="slidenum">
              <a:rPr lang="en-US"/>
              <a:pPr/>
              <a:t>39</a:t>
            </a:fld>
            <a:endParaRPr lang="en-US"/>
          </a:p>
        </p:txBody>
      </p:sp>
      <p:sp>
        <p:nvSpPr>
          <p:cNvPr id="659458" name="Rectangle 2"/>
          <p:cNvSpPr>
            <a:spLocks noGrp="1" noChangeArrowheads="1"/>
          </p:cNvSpPr>
          <p:nvPr>
            <p:ph type="title"/>
          </p:nvPr>
        </p:nvSpPr>
        <p:spPr>
          <a:ln/>
        </p:spPr>
        <p:txBody>
          <a:bodyPr/>
          <a:lstStyle/>
          <a:p>
            <a:r>
              <a:rPr lang="en-CA"/>
              <a:t>Database Security Principles</a:t>
            </a:r>
          </a:p>
        </p:txBody>
      </p:sp>
      <p:sp>
        <p:nvSpPr>
          <p:cNvPr id="659459" name="Rectangle 3"/>
          <p:cNvSpPr>
            <a:spLocks noGrp="1" noChangeArrowheads="1"/>
          </p:cNvSpPr>
          <p:nvPr>
            <p:ph type="body" idx="1"/>
          </p:nvPr>
        </p:nvSpPr>
        <p:spPr/>
        <p:txBody>
          <a:bodyPr>
            <a:normAutofit lnSpcReduction="10000"/>
          </a:bodyPr>
          <a:lstStyle/>
          <a:p>
            <a:pPr>
              <a:lnSpc>
                <a:spcPct val="90000"/>
              </a:lnSpc>
            </a:pPr>
            <a:r>
              <a:rPr lang="en-CA" sz="2400" dirty="0"/>
              <a:t>A </a:t>
            </a:r>
            <a:r>
              <a:rPr lang="en-CA" sz="2400" b="1" dirty="0"/>
              <a:t>database</a:t>
            </a:r>
            <a:r>
              <a:rPr lang="en-CA" sz="2400" dirty="0"/>
              <a:t> is </a:t>
            </a:r>
            <a:r>
              <a:rPr lang="en-CA" sz="2400" dirty="0" smtClean="0"/>
              <a:t>a collection of data stored in a meaningful way that enables multiple users and applications to access, view and modify data as needed</a:t>
            </a:r>
            <a:endParaRPr lang="en-CA" sz="2400" dirty="0"/>
          </a:p>
          <a:p>
            <a:pPr>
              <a:lnSpc>
                <a:spcPct val="90000"/>
              </a:lnSpc>
            </a:pPr>
            <a:endParaRPr lang="en-CA" sz="2400" dirty="0"/>
          </a:p>
          <a:p>
            <a:pPr>
              <a:lnSpc>
                <a:spcPct val="90000"/>
              </a:lnSpc>
            </a:pPr>
            <a:r>
              <a:rPr lang="en-CA" sz="2400" dirty="0"/>
              <a:t>Advantage:</a:t>
            </a:r>
          </a:p>
          <a:p>
            <a:pPr lvl="1">
              <a:lnSpc>
                <a:spcPct val="90000"/>
              </a:lnSpc>
            </a:pPr>
            <a:r>
              <a:rPr lang="en-CA" sz="2000" dirty="0"/>
              <a:t>Avoid data duplication</a:t>
            </a:r>
          </a:p>
          <a:p>
            <a:pPr lvl="1">
              <a:lnSpc>
                <a:spcPct val="90000"/>
              </a:lnSpc>
            </a:pPr>
            <a:r>
              <a:rPr lang="en-CA" sz="2000" dirty="0"/>
              <a:t>Integrate and manage data used by several </a:t>
            </a:r>
            <a:r>
              <a:rPr lang="en-CA" sz="2000" dirty="0" smtClean="0"/>
              <a:t>applications</a:t>
            </a:r>
          </a:p>
          <a:p>
            <a:pPr lvl="1">
              <a:lnSpc>
                <a:spcPct val="90000"/>
              </a:lnSpc>
            </a:pPr>
            <a:r>
              <a:rPr lang="en-CA" sz="2000" dirty="0" smtClean="0"/>
              <a:t>Allows for easier backup procedures</a:t>
            </a:r>
          </a:p>
          <a:p>
            <a:pPr lvl="1">
              <a:lnSpc>
                <a:spcPct val="90000"/>
              </a:lnSpc>
            </a:pPr>
            <a:r>
              <a:rPr lang="en-CA" sz="2000" dirty="0" smtClean="0"/>
              <a:t>It provides recovery and fault tolerance</a:t>
            </a:r>
          </a:p>
          <a:p>
            <a:pPr lvl="1">
              <a:lnSpc>
                <a:spcPct val="90000"/>
              </a:lnSpc>
            </a:pPr>
            <a:r>
              <a:rPr lang="en-CA" sz="2000" dirty="0" smtClean="0"/>
              <a:t>It provides security controls that implement integrity checking, access control and the necessary level of confidentiality</a:t>
            </a:r>
          </a:p>
          <a:p>
            <a:pPr lvl="1">
              <a:lnSpc>
                <a:spcPct val="90000"/>
              </a:lnSpc>
            </a:pPr>
            <a:r>
              <a:rPr lang="en-CA" sz="2000" dirty="0" smtClean="0"/>
              <a:t>It provides transaction persistence (durable and reliable transactions)</a:t>
            </a:r>
          </a:p>
          <a:p>
            <a:pPr lvl="1">
              <a:lnSpc>
                <a:spcPct val="90000"/>
              </a:lnSpc>
            </a:pPr>
            <a:endParaRPr lang="en-CA" sz="2000" dirty="0"/>
          </a:p>
          <a:p>
            <a:pPr lvl="1">
              <a:lnSpc>
                <a:spcPct val="90000"/>
              </a:lnSpc>
            </a:pPr>
            <a:endParaRPr lang="en-CA" sz="2000" dirty="0"/>
          </a:p>
          <a:p>
            <a:pPr>
              <a:lnSpc>
                <a:spcPct val="90000"/>
              </a:lnSpc>
            </a:pPr>
            <a:endParaRPr lang="en-C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Systems development lifecycle</a:t>
            </a:r>
            <a:endParaRPr lang="en-US" dirty="0"/>
          </a:p>
        </p:txBody>
      </p:sp>
      <p:sp>
        <p:nvSpPr>
          <p:cNvPr id="6" name="Text Placeholder 5"/>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lide Number Placeholder 5"/>
          <p:cNvSpPr>
            <a:spLocks noGrp="1"/>
          </p:cNvSpPr>
          <p:nvPr>
            <p:ph type="sldNum" sz="quarter" idx="11"/>
          </p:nvPr>
        </p:nvSpPr>
        <p:spPr/>
        <p:txBody>
          <a:bodyPr/>
          <a:lstStyle/>
          <a:p>
            <a:fld id="{28666A8E-FC9E-4632-B182-71B3AA5F8FAB}" type="slidenum">
              <a:rPr lang="en-US"/>
              <a:pPr/>
              <a:t>40</a:t>
            </a:fld>
            <a:endParaRPr lang="en-US"/>
          </a:p>
        </p:txBody>
      </p:sp>
      <p:sp>
        <p:nvSpPr>
          <p:cNvPr id="684034" name="Rectangle 2"/>
          <p:cNvSpPr>
            <a:spLocks noGrp="1" noChangeArrowheads="1"/>
          </p:cNvSpPr>
          <p:nvPr>
            <p:ph type="title"/>
          </p:nvPr>
        </p:nvSpPr>
        <p:spPr>
          <a:ln/>
        </p:spPr>
        <p:txBody>
          <a:bodyPr>
            <a:normAutofit fontScale="90000"/>
          </a:bodyPr>
          <a:lstStyle/>
          <a:p>
            <a:r>
              <a:rPr lang="en-CA"/>
              <a:t>Relational Database</a:t>
            </a:r>
            <a:br>
              <a:rPr lang="en-CA"/>
            </a:br>
            <a:r>
              <a:rPr lang="en-CA"/>
              <a:t>Terminology</a:t>
            </a:r>
          </a:p>
        </p:txBody>
      </p:sp>
      <p:sp>
        <p:nvSpPr>
          <p:cNvPr id="684090" name="Rectangle 58"/>
          <p:cNvSpPr>
            <a:spLocks noGrp="1" noChangeArrowheads="1"/>
          </p:cNvSpPr>
          <p:nvPr>
            <p:ph type="body" sz="half" idx="1"/>
          </p:nvPr>
        </p:nvSpPr>
        <p:spPr/>
        <p:txBody>
          <a:bodyPr/>
          <a:lstStyle/>
          <a:p>
            <a:pPr marL="177800" indent="-177800">
              <a:lnSpc>
                <a:spcPct val="80000"/>
              </a:lnSpc>
              <a:buFontTx/>
              <a:buChar char="•"/>
            </a:pPr>
            <a:r>
              <a:rPr lang="en-CA" sz="2000" dirty="0"/>
              <a:t>This is a relational database</a:t>
            </a:r>
            <a:r>
              <a:rPr lang="en-CA" sz="2000" b="1" dirty="0">
                <a:solidFill>
                  <a:schemeClr val="accent2"/>
                </a:solidFill>
              </a:rPr>
              <a:t> table </a:t>
            </a:r>
            <a:r>
              <a:rPr lang="en-CA" sz="2000" dirty="0"/>
              <a:t>(or </a:t>
            </a:r>
            <a:r>
              <a:rPr lang="en-CA" sz="2000" b="1" dirty="0">
                <a:solidFill>
                  <a:schemeClr val="accent2"/>
                </a:solidFill>
              </a:rPr>
              <a:t>relation</a:t>
            </a:r>
            <a:r>
              <a:rPr lang="en-CA" sz="2000" dirty="0"/>
              <a:t>)</a:t>
            </a:r>
          </a:p>
          <a:p>
            <a:pPr marL="177800" indent="-177800">
              <a:lnSpc>
                <a:spcPct val="80000"/>
              </a:lnSpc>
            </a:pPr>
            <a:r>
              <a:rPr lang="en-CA" sz="2000" dirty="0"/>
              <a:t>It has 5 </a:t>
            </a:r>
            <a:r>
              <a:rPr lang="en-CA" sz="2000" b="1" dirty="0">
                <a:solidFill>
                  <a:schemeClr val="accent2"/>
                </a:solidFill>
              </a:rPr>
              <a:t>records</a:t>
            </a:r>
            <a:r>
              <a:rPr lang="en-CA" sz="2000" dirty="0"/>
              <a:t> </a:t>
            </a:r>
            <a:r>
              <a:rPr lang="en-CA" sz="2000" dirty="0" smtClean="0"/>
              <a:t>(or </a:t>
            </a:r>
            <a:r>
              <a:rPr lang="en-CA" sz="2000" b="1" dirty="0" err="1" smtClean="0"/>
              <a:t>tuple</a:t>
            </a:r>
            <a:r>
              <a:rPr lang="en-CA" sz="2000" dirty="0" smtClean="0"/>
              <a:t>)</a:t>
            </a:r>
            <a:r>
              <a:rPr lang="en-CA" sz="2000" b="1" dirty="0" smtClean="0"/>
              <a:t> </a:t>
            </a:r>
            <a:r>
              <a:rPr lang="en-CA" sz="2000" dirty="0" smtClean="0"/>
              <a:t>numbered </a:t>
            </a:r>
            <a:r>
              <a:rPr lang="en-CA" sz="2000" dirty="0"/>
              <a:t>1 to 5, each row is a </a:t>
            </a:r>
            <a:r>
              <a:rPr lang="en-CA" sz="2000" dirty="0" smtClean="0"/>
              <a:t>record</a:t>
            </a:r>
            <a:endParaRPr lang="en-CA" sz="2000" dirty="0"/>
          </a:p>
          <a:p>
            <a:pPr lvl="1">
              <a:lnSpc>
                <a:spcPct val="80000"/>
              </a:lnSpc>
            </a:pPr>
            <a:r>
              <a:rPr lang="en-CA" sz="1800" dirty="0" smtClean="0"/>
              <a:t>example</a:t>
            </a:r>
            <a:r>
              <a:rPr lang="en-CA" sz="1800" dirty="0"/>
              <a:t>:  (1, </a:t>
            </a:r>
            <a:r>
              <a:rPr lang="en-CA" sz="1800" dirty="0" err="1"/>
              <a:t>joplin</a:t>
            </a:r>
            <a:r>
              <a:rPr lang="en-CA" sz="1800" dirty="0"/>
              <a:t>, </a:t>
            </a:r>
            <a:r>
              <a:rPr lang="en-CA" sz="1800" dirty="0" err="1"/>
              <a:t>janis</a:t>
            </a:r>
            <a:r>
              <a:rPr lang="en-CA" sz="1800" dirty="0"/>
              <a:t>, </a:t>
            </a:r>
            <a:r>
              <a:rPr lang="en-CA" sz="1800" dirty="0" err="1"/>
              <a:t>american</a:t>
            </a:r>
            <a:r>
              <a:rPr lang="en-CA" sz="1800" dirty="0"/>
              <a:t>, 19/01/43, N)</a:t>
            </a:r>
          </a:p>
          <a:p>
            <a:pPr marL="177800" indent="-177800">
              <a:lnSpc>
                <a:spcPct val="80000"/>
              </a:lnSpc>
              <a:buFontTx/>
              <a:buChar char="•"/>
            </a:pPr>
            <a:r>
              <a:rPr lang="en-CA" sz="2000" dirty="0"/>
              <a:t>Each record has 6 </a:t>
            </a:r>
            <a:r>
              <a:rPr lang="en-CA" sz="2000" b="1" dirty="0" smtClean="0">
                <a:solidFill>
                  <a:schemeClr val="accent2"/>
                </a:solidFill>
              </a:rPr>
              <a:t>fields </a:t>
            </a:r>
            <a:r>
              <a:rPr lang="en-CA" sz="2000" dirty="0" smtClean="0">
                <a:solidFill>
                  <a:schemeClr val="accent2"/>
                </a:solidFill>
              </a:rPr>
              <a:t>(</a:t>
            </a:r>
            <a:r>
              <a:rPr lang="en-CA" sz="2000" dirty="0" smtClean="0"/>
              <a:t>or</a:t>
            </a:r>
            <a:r>
              <a:rPr lang="en-CA" sz="2000" b="1" dirty="0" smtClean="0">
                <a:solidFill>
                  <a:schemeClr val="accent2"/>
                </a:solidFill>
              </a:rPr>
              <a:t> attributes</a:t>
            </a:r>
            <a:r>
              <a:rPr lang="en-CA" sz="2000" dirty="0" smtClean="0"/>
              <a:t>) corresponding </a:t>
            </a:r>
            <a:r>
              <a:rPr lang="en-CA" sz="2000" dirty="0"/>
              <a:t>to </a:t>
            </a:r>
            <a:r>
              <a:rPr lang="en-CA" sz="2000" dirty="0" smtClean="0"/>
              <a:t>columns</a:t>
            </a:r>
            <a:endParaRPr lang="en-CA" sz="2000" dirty="0"/>
          </a:p>
          <a:p>
            <a:pPr marL="177800" indent="-177800">
              <a:lnSpc>
                <a:spcPct val="80000"/>
              </a:lnSpc>
              <a:buFontTx/>
              <a:buChar char="•"/>
            </a:pPr>
            <a:r>
              <a:rPr lang="en-CA" sz="2000" dirty="0"/>
              <a:t>The “index” field is the </a:t>
            </a:r>
            <a:r>
              <a:rPr lang="en-CA" sz="2000" b="1" dirty="0">
                <a:solidFill>
                  <a:schemeClr val="accent2"/>
                </a:solidFill>
              </a:rPr>
              <a:t>primary key</a:t>
            </a:r>
            <a:r>
              <a:rPr lang="en-CA" sz="2000" dirty="0"/>
              <a:t>.</a:t>
            </a:r>
          </a:p>
          <a:p>
            <a:pPr lvl="1">
              <a:lnSpc>
                <a:spcPct val="80000"/>
              </a:lnSpc>
            </a:pPr>
            <a:r>
              <a:rPr lang="en-CA" sz="1800" dirty="0"/>
              <a:t>There can be no duplicates in the primary key field.</a:t>
            </a:r>
          </a:p>
        </p:txBody>
      </p:sp>
      <p:graphicFrame>
        <p:nvGraphicFramePr>
          <p:cNvPr id="684151" name="Group 119"/>
          <p:cNvGraphicFramePr>
            <a:graphicFrameLocks noGrp="1"/>
          </p:cNvGraphicFramePr>
          <p:nvPr>
            <p:ph sz="half" idx="2"/>
          </p:nvPr>
        </p:nvGraphicFramePr>
        <p:xfrm>
          <a:off x="457200" y="3786188"/>
          <a:ext cx="7859713" cy="2218691"/>
        </p:xfrm>
        <a:graphic>
          <a:graphicData uri="http://schemas.openxmlformats.org/drawingml/2006/table">
            <a:tbl>
              <a:tblPr/>
              <a:tblGrid>
                <a:gridCol w="1179513"/>
                <a:gridCol w="1447800"/>
                <a:gridCol w="1546225"/>
                <a:gridCol w="1490662"/>
                <a:gridCol w="1379538"/>
                <a:gridCol w="815975"/>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dirty="0" smtClean="0">
                          <a:ln>
                            <a:noFill/>
                          </a:ln>
                          <a:solidFill>
                            <a:schemeClr val="tx1"/>
                          </a:solidFill>
                          <a:effectLst/>
                          <a:latin typeface="Arial" charset="0"/>
                        </a:rPr>
                        <a:t>Index</a:t>
                      </a:r>
                      <a:r>
                        <a:rPr kumimoji="0" lang="en-CA" sz="2000" b="1" i="0" u="none" strike="noStrike" cap="none" normalizeH="0" baseline="0" dirty="0" smtClean="0">
                          <a:ln>
                            <a:noFill/>
                          </a:ln>
                          <a:solidFill>
                            <a:schemeClr val="tx1"/>
                          </a:solidFill>
                          <a:effectLst/>
                          <a:latin typeface="Arial" charset="0"/>
                          <a:sym typeface="Webdings" pitchFamily="18" charset="2"/>
                        </a:rPr>
                        <a:t></a:t>
                      </a:r>
                      <a:endParaRPr kumimoji="0" lang="en-CA" sz="20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Last 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First name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Nationality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Birth date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McCartney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Paul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English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18/06/42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Joplin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Janis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19/01/43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Dylan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Bob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24/05/41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King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Riley 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16/09/25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Wilcox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David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Canadian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1949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lide Number Placeholder 5"/>
          <p:cNvSpPr>
            <a:spLocks noGrp="1"/>
          </p:cNvSpPr>
          <p:nvPr>
            <p:ph type="sldNum" sz="quarter" idx="11"/>
          </p:nvPr>
        </p:nvSpPr>
        <p:spPr/>
        <p:txBody>
          <a:bodyPr/>
          <a:lstStyle/>
          <a:p>
            <a:fld id="{A81AC3ED-EE5F-42C8-9054-B3412C106EFB}" type="slidenum">
              <a:rPr lang="en-US"/>
              <a:pPr/>
              <a:t>41</a:t>
            </a:fld>
            <a:endParaRPr lang="en-US"/>
          </a:p>
        </p:txBody>
      </p:sp>
      <p:sp>
        <p:nvSpPr>
          <p:cNvPr id="694274" name="Rectangle 2"/>
          <p:cNvSpPr>
            <a:spLocks noGrp="1" noChangeArrowheads="1"/>
          </p:cNvSpPr>
          <p:nvPr>
            <p:ph type="title"/>
          </p:nvPr>
        </p:nvSpPr>
        <p:spPr>
          <a:ln/>
        </p:spPr>
        <p:txBody>
          <a:bodyPr>
            <a:normAutofit fontScale="90000"/>
          </a:bodyPr>
          <a:lstStyle/>
          <a:p>
            <a:r>
              <a:rPr lang="en-CA"/>
              <a:t>Relational Database</a:t>
            </a:r>
            <a:br>
              <a:rPr lang="en-CA"/>
            </a:br>
            <a:r>
              <a:rPr lang="en-CA"/>
              <a:t>Terminology</a:t>
            </a:r>
          </a:p>
        </p:txBody>
      </p:sp>
      <p:sp>
        <p:nvSpPr>
          <p:cNvPr id="694275" name="Rectangle 3"/>
          <p:cNvSpPr>
            <a:spLocks noGrp="1" noChangeArrowheads="1"/>
          </p:cNvSpPr>
          <p:nvPr>
            <p:ph type="body" sz="half" idx="1"/>
          </p:nvPr>
        </p:nvSpPr>
        <p:spPr/>
        <p:txBody>
          <a:bodyPr/>
          <a:lstStyle/>
          <a:p>
            <a:pPr marL="177800" indent="-177800">
              <a:lnSpc>
                <a:spcPct val="90000"/>
              </a:lnSpc>
              <a:buFontTx/>
              <a:buChar char="•"/>
            </a:pPr>
            <a:r>
              <a:rPr lang="en-CA" sz="2000" dirty="0"/>
              <a:t>The database </a:t>
            </a:r>
            <a:r>
              <a:rPr lang="en-CA" sz="2000" b="1" dirty="0">
                <a:solidFill>
                  <a:schemeClr val="accent2"/>
                </a:solidFill>
              </a:rPr>
              <a:t>view</a:t>
            </a:r>
            <a:r>
              <a:rPr lang="en-CA" sz="2000" dirty="0"/>
              <a:t> may be restricted</a:t>
            </a:r>
          </a:p>
          <a:p>
            <a:pPr lvl="1">
              <a:lnSpc>
                <a:spcPct val="90000"/>
              </a:lnSpc>
            </a:pPr>
            <a:r>
              <a:rPr lang="en-CA" sz="1800" dirty="0"/>
              <a:t>Example, the “Birth date” field is considered sensitive data, and will not occur in some views.</a:t>
            </a:r>
          </a:p>
          <a:p>
            <a:pPr marL="177800" indent="-177800">
              <a:lnSpc>
                <a:spcPct val="90000"/>
              </a:lnSpc>
              <a:buFontTx/>
              <a:buChar char="•"/>
            </a:pPr>
            <a:r>
              <a:rPr lang="en-CA" sz="2000" dirty="0"/>
              <a:t>A </a:t>
            </a:r>
            <a:r>
              <a:rPr lang="en-CA" sz="2000" b="1" dirty="0">
                <a:solidFill>
                  <a:schemeClr val="accent2"/>
                </a:solidFill>
              </a:rPr>
              <a:t>foreign key</a:t>
            </a:r>
            <a:r>
              <a:rPr lang="en-CA" sz="2000" dirty="0"/>
              <a:t> is different than the primary key.  It represents a </a:t>
            </a:r>
            <a:r>
              <a:rPr lang="en-CA" sz="2000" dirty="0" smtClean="0"/>
              <a:t>reference to (a primary key to) </a:t>
            </a:r>
            <a:r>
              <a:rPr lang="en-CA" sz="2000" dirty="0"/>
              <a:t>an entry in some other table.</a:t>
            </a:r>
          </a:p>
          <a:p>
            <a:pPr lvl="1">
              <a:lnSpc>
                <a:spcPct val="90000"/>
              </a:lnSpc>
            </a:pPr>
            <a:r>
              <a:rPr lang="en-CA" sz="1800" dirty="0"/>
              <a:t>Example:  Recording ID is a foreign key for the Recording Labels tables.</a:t>
            </a:r>
          </a:p>
        </p:txBody>
      </p:sp>
      <p:graphicFrame>
        <p:nvGraphicFramePr>
          <p:cNvPr id="694351" name="Group 79"/>
          <p:cNvGraphicFramePr>
            <a:graphicFrameLocks noGrp="1"/>
          </p:cNvGraphicFramePr>
          <p:nvPr>
            <p:ph sz="half" idx="2"/>
          </p:nvPr>
        </p:nvGraphicFramePr>
        <p:xfrm>
          <a:off x="457200" y="3786188"/>
          <a:ext cx="8099425" cy="2218691"/>
        </p:xfrm>
        <a:graphic>
          <a:graphicData uri="http://schemas.openxmlformats.org/drawingml/2006/table">
            <a:tbl>
              <a:tblPr/>
              <a:tblGrid>
                <a:gridCol w="1057275"/>
                <a:gridCol w="1296988"/>
                <a:gridCol w="1270000"/>
                <a:gridCol w="1223962"/>
                <a:gridCol w="1133475"/>
                <a:gridCol w="669925"/>
                <a:gridCol w="1447800"/>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dirty="0" smtClean="0">
                          <a:ln>
                            <a:noFill/>
                          </a:ln>
                          <a:solidFill>
                            <a:schemeClr val="tx1"/>
                          </a:solidFill>
                          <a:effectLst/>
                          <a:latin typeface="Arial" charset="0"/>
                        </a:rPr>
                        <a:t>Index</a:t>
                      </a:r>
                      <a:r>
                        <a:rPr kumimoji="0" lang="en-CA" sz="2000" b="1" i="0" u="none" strike="noStrike" cap="none" normalizeH="0" baseline="0" dirty="0" smtClean="0">
                          <a:ln>
                            <a:noFill/>
                          </a:ln>
                          <a:solidFill>
                            <a:schemeClr val="tx1"/>
                          </a:solidFill>
                          <a:effectLst/>
                          <a:latin typeface="Arial" charset="0"/>
                          <a:sym typeface="Webdings" pitchFamily="18" charset="2"/>
                        </a:rPr>
                        <a:t></a:t>
                      </a:r>
                      <a:endParaRPr kumimoji="0" lang="en-CA" sz="20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Last 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First name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Nationality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Birth date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Alive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Recording 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McCartney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Paul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English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18/06/42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EMI-2873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Joplin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Janis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19/01/43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COL-2534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Dylan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Bob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24/05/41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COL-9543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King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Riley 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American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16/09/25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GEF-2634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Wilcox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dirty="0" smtClean="0">
                          <a:ln>
                            <a:noFill/>
                          </a:ln>
                          <a:solidFill>
                            <a:schemeClr val="tx1"/>
                          </a:solidFill>
                          <a:effectLst/>
                          <a:latin typeface="Arial" charset="0"/>
                        </a:rPr>
                        <a:t>David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Canadian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1949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WAR-34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a:ln/>
        </p:spPr>
        <p:txBody>
          <a:bodyPr>
            <a:normAutofit fontScale="90000"/>
          </a:bodyPr>
          <a:lstStyle/>
          <a:p>
            <a:r>
              <a:rPr lang="en-CA"/>
              <a:t>Database Management System (DBMS)</a:t>
            </a:r>
          </a:p>
        </p:txBody>
      </p:sp>
      <p:sp>
        <p:nvSpPr>
          <p:cNvPr id="660483" name="Rectangle 3"/>
          <p:cNvSpPr>
            <a:spLocks noGrp="1" noChangeArrowheads="1"/>
          </p:cNvSpPr>
          <p:nvPr>
            <p:ph idx="1"/>
          </p:nvPr>
        </p:nvSpPr>
        <p:spPr>
          <a:xfrm>
            <a:off x="685800" y="1981200"/>
            <a:ext cx="4100514" cy="4114800"/>
          </a:xfrm>
        </p:spPr>
        <p:txBody>
          <a:bodyPr>
            <a:normAutofit fontScale="92500" lnSpcReduction="20000"/>
          </a:bodyPr>
          <a:lstStyle/>
          <a:p>
            <a:r>
              <a:rPr lang="en-CA" sz="2400" dirty="0"/>
              <a:t>A </a:t>
            </a:r>
            <a:r>
              <a:rPr lang="en-CA" sz="2400" b="1" dirty="0"/>
              <a:t>database management system</a:t>
            </a:r>
            <a:r>
              <a:rPr lang="en-CA" sz="2400" dirty="0"/>
              <a:t> is a suite of application programs to manage large sets of persistent data.</a:t>
            </a:r>
          </a:p>
          <a:p>
            <a:r>
              <a:rPr lang="en-CA" sz="2400" dirty="0"/>
              <a:t>Four major elements:</a:t>
            </a:r>
          </a:p>
          <a:p>
            <a:pPr lvl="1"/>
            <a:r>
              <a:rPr lang="en-CA" sz="2000" dirty="0"/>
              <a:t>Database engine</a:t>
            </a:r>
          </a:p>
          <a:p>
            <a:pPr lvl="1"/>
            <a:r>
              <a:rPr lang="en-CA" sz="2000" dirty="0"/>
              <a:t>Hardware platform</a:t>
            </a:r>
          </a:p>
          <a:p>
            <a:pPr lvl="1"/>
            <a:r>
              <a:rPr lang="en-CA" sz="2000" dirty="0"/>
              <a:t>Application software</a:t>
            </a:r>
          </a:p>
          <a:p>
            <a:pPr lvl="1"/>
            <a:r>
              <a:rPr lang="en-CA" sz="2000" dirty="0" smtClean="0"/>
              <a:t>Users</a:t>
            </a:r>
          </a:p>
          <a:p>
            <a:pPr lvl="1">
              <a:buNone/>
            </a:pPr>
            <a:endParaRPr lang="en-CA" sz="2000" dirty="0" smtClean="0"/>
          </a:p>
          <a:p>
            <a:r>
              <a:rPr lang="en-CA" sz="1700" i="1" dirty="0" smtClean="0"/>
              <a:t>Schema</a:t>
            </a:r>
            <a:r>
              <a:rPr lang="en-CA" sz="1700" dirty="0" smtClean="0"/>
              <a:t> – describes the type of data that will be held and manipulated and its properties</a:t>
            </a:r>
            <a:endParaRPr lang="en-CA" sz="2400" dirty="0" smtClean="0"/>
          </a:p>
          <a:p>
            <a:pPr lvl="1"/>
            <a:endParaRPr lang="en-CA" sz="2000" dirty="0"/>
          </a:p>
        </p:txBody>
      </p:sp>
      <p:sp>
        <p:nvSpPr>
          <p:cNvPr id="6" name="Slide Number Placeholder 4"/>
          <p:cNvSpPr>
            <a:spLocks noGrp="1"/>
          </p:cNvSpPr>
          <p:nvPr>
            <p:ph type="sldNum" sz="quarter" idx="12"/>
          </p:nvPr>
        </p:nvSpPr>
        <p:spPr>
          <a:prstGeom prst="rect">
            <a:avLst/>
          </a:prstGeom>
        </p:spPr>
        <p:txBody>
          <a:bodyPr/>
          <a:lstStyle/>
          <a:p>
            <a:fld id="{24A3F315-D8D6-43D6-A877-34F61D75CCBA}" type="slidenum">
              <a:rPr lang="en-US"/>
              <a:pPr/>
              <a:t>42</a:t>
            </a:fld>
            <a:endParaRPr lang="en-US"/>
          </a:p>
        </p:txBody>
      </p:sp>
      <p:pic>
        <p:nvPicPr>
          <p:cNvPr id="7" name="Picture 2" descr="Diagram shows one database on one DBMS with multiple schemas."/>
          <p:cNvPicPr>
            <a:picLocks noChangeAspect="1" noChangeArrowheads="1"/>
          </p:cNvPicPr>
          <p:nvPr/>
        </p:nvPicPr>
        <p:blipFill>
          <a:blip r:embed="rId3" cstate="print"/>
          <a:srcRect/>
          <a:stretch>
            <a:fillRect/>
          </a:stretch>
        </p:blipFill>
        <p:spPr bwMode="auto">
          <a:xfrm>
            <a:off x="4714876" y="1928802"/>
            <a:ext cx="4171950" cy="4086226"/>
          </a:xfrm>
          <a:prstGeom prst="rect">
            <a:avLst/>
          </a:prstGeom>
          <a:noFill/>
        </p:spPr>
      </p:pic>
      <p:sp>
        <p:nvSpPr>
          <p:cNvPr id="8" name="TextBox 7"/>
          <p:cNvSpPr txBox="1"/>
          <p:nvPr/>
        </p:nvSpPr>
        <p:spPr>
          <a:xfrm>
            <a:off x="2786050" y="5929330"/>
            <a:ext cx="4357718" cy="874085"/>
          </a:xfrm>
          <a:prstGeom prst="rect">
            <a:avLst/>
          </a:prstGeom>
          <a:noFill/>
        </p:spPr>
        <p:txBody>
          <a:bodyPr wrap="square" rtlCol="0">
            <a:spAutoFit/>
          </a:bodyPr>
          <a:lstStyle/>
          <a:p>
            <a:pPr algn="r"/>
            <a:r>
              <a:rPr lang="en-US" dirty="0" smtClean="0"/>
              <a:t>From Oracle Wiki</a:t>
            </a:r>
          </a:p>
          <a:p>
            <a:pPr algn="r"/>
            <a:r>
              <a:rPr lang="en-US" sz="1400" dirty="0" smtClean="0">
                <a:hlinkClick r:id="rId4"/>
              </a:rPr>
              <a:t>http://wikis.sun.com/display/gridengine62u5/Accounting+and+Reporting+Console+Guide+(Printable)</a:t>
            </a:r>
            <a:endParaRPr lang="en-US" sz="1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5E25BEB0-F91A-4EE0-82F7-67DF99AB7CD6}" type="slidenum">
              <a:rPr lang="en-US"/>
              <a:pPr/>
              <a:t>43</a:t>
            </a:fld>
            <a:endParaRPr lang="en-US"/>
          </a:p>
        </p:txBody>
      </p:sp>
      <p:sp>
        <p:nvSpPr>
          <p:cNvPr id="689154" name="Rectangle 2"/>
          <p:cNvSpPr>
            <a:spLocks noGrp="1" noChangeArrowheads="1"/>
          </p:cNvSpPr>
          <p:nvPr>
            <p:ph type="title"/>
          </p:nvPr>
        </p:nvSpPr>
        <p:spPr>
          <a:ln/>
        </p:spPr>
        <p:txBody>
          <a:bodyPr/>
          <a:lstStyle/>
          <a:p>
            <a:r>
              <a:rPr lang="en-CA" dirty="0"/>
              <a:t>DBMS Architecture</a:t>
            </a:r>
          </a:p>
        </p:txBody>
      </p:sp>
      <p:sp>
        <p:nvSpPr>
          <p:cNvPr id="689155" name="Rectangle 3"/>
          <p:cNvSpPr>
            <a:spLocks noGrp="1" noChangeArrowheads="1"/>
          </p:cNvSpPr>
          <p:nvPr>
            <p:ph type="body" idx="1"/>
          </p:nvPr>
        </p:nvSpPr>
        <p:spPr>
          <a:xfrm>
            <a:off x="685800" y="1981200"/>
            <a:ext cx="4886332" cy="4114800"/>
          </a:xfrm>
        </p:spPr>
        <p:txBody>
          <a:bodyPr>
            <a:normAutofit fontScale="85000" lnSpcReduction="10000"/>
          </a:bodyPr>
          <a:lstStyle/>
          <a:p>
            <a:pPr>
              <a:buNone/>
            </a:pPr>
            <a:r>
              <a:rPr lang="en-CA" sz="2400" dirty="0" smtClean="0"/>
              <a:t>Relational </a:t>
            </a:r>
            <a:r>
              <a:rPr lang="en-CA" sz="2400" dirty="0"/>
              <a:t>Database</a:t>
            </a:r>
          </a:p>
          <a:p>
            <a:pPr>
              <a:buFontTx/>
              <a:buChar char="•"/>
            </a:pPr>
            <a:r>
              <a:rPr lang="en-CA" sz="2400" dirty="0"/>
              <a:t>A two dimensional table made of rows and columns</a:t>
            </a:r>
          </a:p>
          <a:p>
            <a:pPr>
              <a:buNone/>
            </a:pPr>
            <a:r>
              <a:rPr lang="en-CA" sz="2400" dirty="0" smtClean="0"/>
              <a:t>Hierarchical Database Model</a:t>
            </a:r>
          </a:p>
          <a:p>
            <a:r>
              <a:rPr lang="en-CA" sz="2400" dirty="0" smtClean="0"/>
              <a:t>Combines records and fields in a logical tree structure</a:t>
            </a:r>
          </a:p>
          <a:p>
            <a:r>
              <a:rPr lang="en-CA" sz="2400" dirty="0" smtClean="0"/>
              <a:t>E.g. LDAP and Windows Registry</a:t>
            </a:r>
          </a:p>
          <a:p>
            <a:pPr>
              <a:buNone/>
            </a:pPr>
            <a:r>
              <a:rPr lang="en-CA" sz="2400" dirty="0" smtClean="0"/>
              <a:t>Network Database Model</a:t>
            </a:r>
          </a:p>
          <a:p>
            <a:r>
              <a:rPr lang="en-CA" sz="2400" dirty="0" smtClean="0"/>
              <a:t>Databases are linked together in a network model </a:t>
            </a:r>
            <a:r>
              <a:rPr lang="en-CA" sz="2400" dirty="0" smtClean="0">
                <a:sym typeface="Wingdings" pitchFamily="2" charset="2"/>
              </a:rPr>
              <a:t> </a:t>
            </a:r>
            <a:r>
              <a:rPr lang="en-CA" sz="2400" dirty="0" smtClean="0"/>
              <a:t>Allows for more than one parent, a many-to-many mapping</a:t>
            </a:r>
          </a:p>
          <a:p>
            <a:r>
              <a:rPr lang="en-CA" sz="2400" dirty="0" smtClean="0"/>
              <a:t>This model is not commonly used anymore</a:t>
            </a:r>
            <a:endParaRPr lang="en-CA" sz="2400" dirty="0"/>
          </a:p>
        </p:txBody>
      </p:sp>
      <p:sp>
        <p:nvSpPr>
          <p:cNvPr id="5" name="Rounded Rectangle 4"/>
          <p:cNvSpPr/>
          <p:nvPr/>
        </p:nvSpPr>
        <p:spPr bwMode="auto">
          <a:xfrm>
            <a:off x="6643702" y="2071678"/>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Rock</a:t>
            </a:r>
          </a:p>
        </p:txBody>
      </p:sp>
      <p:sp>
        <p:nvSpPr>
          <p:cNvPr id="7" name="Rounded Rectangle 6"/>
          <p:cNvSpPr/>
          <p:nvPr/>
        </p:nvSpPr>
        <p:spPr bwMode="auto">
          <a:xfrm>
            <a:off x="7153292" y="1724012"/>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Music</a:t>
            </a:r>
          </a:p>
        </p:txBody>
      </p:sp>
      <p:sp>
        <p:nvSpPr>
          <p:cNvPr id="8" name="Rounded Rectangle 7"/>
          <p:cNvSpPr/>
          <p:nvPr/>
        </p:nvSpPr>
        <p:spPr bwMode="auto">
          <a:xfrm>
            <a:off x="7858148" y="2143116"/>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Jazz</a:t>
            </a:r>
          </a:p>
        </p:txBody>
      </p:sp>
      <p:sp>
        <p:nvSpPr>
          <p:cNvPr id="9" name="Rounded Rectangle 8"/>
          <p:cNvSpPr/>
          <p:nvPr/>
        </p:nvSpPr>
        <p:spPr bwMode="auto">
          <a:xfrm>
            <a:off x="6143636" y="2500306"/>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Singer1</a:t>
            </a:r>
          </a:p>
        </p:txBody>
      </p:sp>
      <p:sp>
        <p:nvSpPr>
          <p:cNvPr id="10" name="Rounded Rectangle 9"/>
          <p:cNvSpPr/>
          <p:nvPr/>
        </p:nvSpPr>
        <p:spPr bwMode="auto">
          <a:xfrm>
            <a:off x="6786578" y="2857496"/>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Band2</a:t>
            </a:r>
          </a:p>
        </p:txBody>
      </p:sp>
      <p:sp>
        <p:nvSpPr>
          <p:cNvPr id="11" name="Rounded Rectangle 10"/>
          <p:cNvSpPr/>
          <p:nvPr/>
        </p:nvSpPr>
        <p:spPr bwMode="auto">
          <a:xfrm>
            <a:off x="7500958" y="2571744"/>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Band3</a:t>
            </a:r>
          </a:p>
        </p:txBody>
      </p:sp>
      <p:sp>
        <p:nvSpPr>
          <p:cNvPr id="12" name="Rounded Rectangle 11"/>
          <p:cNvSpPr/>
          <p:nvPr/>
        </p:nvSpPr>
        <p:spPr bwMode="auto">
          <a:xfrm>
            <a:off x="8286776" y="2714620"/>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Singer4</a:t>
            </a:r>
          </a:p>
        </p:txBody>
      </p:sp>
      <p:cxnSp>
        <p:nvCxnSpPr>
          <p:cNvPr id="14" name="Straight Connector 13"/>
          <p:cNvCxnSpPr>
            <a:stCxn id="7" idx="2"/>
            <a:endCxn id="5" idx="0"/>
          </p:cNvCxnSpPr>
          <p:nvPr/>
        </p:nvCxnSpPr>
        <p:spPr bwMode="auto">
          <a:xfrm rot="5400000">
            <a:off x="7153292" y="1785926"/>
            <a:ext cx="61914" cy="50959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a:stCxn id="7" idx="2"/>
            <a:endCxn id="8" idx="0"/>
          </p:cNvCxnSpPr>
          <p:nvPr/>
        </p:nvCxnSpPr>
        <p:spPr bwMode="auto">
          <a:xfrm rot="16200000" flipH="1">
            <a:off x="7724796" y="1724012"/>
            <a:ext cx="133352" cy="70485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a:stCxn id="5" idx="2"/>
          </p:cNvCxnSpPr>
          <p:nvPr/>
        </p:nvCxnSpPr>
        <p:spPr bwMode="auto">
          <a:xfrm rot="5400000">
            <a:off x="6715140" y="2285992"/>
            <a:ext cx="142876" cy="2857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p:cNvCxnSpPr>
            <a:stCxn id="5" idx="2"/>
            <a:endCxn id="10" idx="0"/>
          </p:cNvCxnSpPr>
          <p:nvPr/>
        </p:nvCxnSpPr>
        <p:spPr bwMode="auto">
          <a:xfrm rot="16200000" flipH="1">
            <a:off x="6766403" y="2520480"/>
            <a:ext cx="500066" cy="17396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a:stCxn id="8" idx="2"/>
            <a:endCxn id="11" idx="0"/>
          </p:cNvCxnSpPr>
          <p:nvPr/>
        </p:nvCxnSpPr>
        <p:spPr bwMode="auto">
          <a:xfrm rot="5400000">
            <a:off x="7909412" y="2337256"/>
            <a:ext cx="142876" cy="32610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p:cNvCxnSpPr>
            <a:stCxn id="8" idx="2"/>
            <a:endCxn id="12" idx="0"/>
          </p:cNvCxnSpPr>
          <p:nvPr/>
        </p:nvCxnSpPr>
        <p:spPr bwMode="auto">
          <a:xfrm rot="16200000" flipH="1">
            <a:off x="8230882" y="2341885"/>
            <a:ext cx="285752" cy="45971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1" name="Rounded Rectangle 30"/>
          <p:cNvSpPr/>
          <p:nvPr/>
        </p:nvSpPr>
        <p:spPr bwMode="auto">
          <a:xfrm>
            <a:off x="6786578" y="3357562"/>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Singer2</a:t>
            </a:r>
          </a:p>
        </p:txBody>
      </p:sp>
      <p:cxnSp>
        <p:nvCxnSpPr>
          <p:cNvPr id="32" name="Straight Connector 31"/>
          <p:cNvCxnSpPr>
            <a:stCxn id="10" idx="2"/>
            <a:endCxn id="31" idx="0"/>
          </p:cNvCxnSpPr>
          <p:nvPr/>
        </p:nvCxnSpPr>
        <p:spPr bwMode="auto">
          <a:xfrm rot="5400000">
            <a:off x="6996262" y="3250405"/>
            <a:ext cx="21431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Rounded Rectangle 34"/>
          <p:cNvSpPr/>
          <p:nvPr/>
        </p:nvSpPr>
        <p:spPr bwMode="auto">
          <a:xfrm>
            <a:off x="6429388" y="4429132"/>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Rock</a:t>
            </a:r>
          </a:p>
        </p:txBody>
      </p:sp>
      <p:sp>
        <p:nvSpPr>
          <p:cNvPr id="36" name="Rounded Rectangle 35"/>
          <p:cNvSpPr/>
          <p:nvPr/>
        </p:nvSpPr>
        <p:spPr bwMode="auto">
          <a:xfrm>
            <a:off x="7143768" y="4000504"/>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Music</a:t>
            </a:r>
          </a:p>
        </p:txBody>
      </p:sp>
      <p:sp>
        <p:nvSpPr>
          <p:cNvPr id="37" name="Rounded Rectangle 36"/>
          <p:cNvSpPr/>
          <p:nvPr/>
        </p:nvSpPr>
        <p:spPr bwMode="auto">
          <a:xfrm>
            <a:off x="7848624" y="4419608"/>
            <a:ext cx="571504"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Jazz</a:t>
            </a:r>
          </a:p>
        </p:txBody>
      </p:sp>
      <p:sp>
        <p:nvSpPr>
          <p:cNvPr id="38" name="Rounded Rectangle 37"/>
          <p:cNvSpPr/>
          <p:nvPr/>
        </p:nvSpPr>
        <p:spPr bwMode="auto">
          <a:xfrm>
            <a:off x="5857884" y="5143512"/>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Singer1</a:t>
            </a:r>
          </a:p>
        </p:txBody>
      </p:sp>
      <p:sp>
        <p:nvSpPr>
          <p:cNvPr id="39" name="Rounded Rectangle 38"/>
          <p:cNvSpPr/>
          <p:nvPr/>
        </p:nvSpPr>
        <p:spPr bwMode="auto">
          <a:xfrm>
            <a:off x="6715140" y="5143512"/>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Band2</a:t>
            </a:r>
          </a:p>
        </p:txBody>
      </p:sp>
      <p:sp>
        <p:nvSpPr>
          <p:cNvPr id="40" name="Rounded Rectangle 39"/>
          <p:cNvSpPr/>
          <p:nvPr/>
        </p:nvSpPr>
        <p:spPr bwMode="auto">
          <a:xfrm>
            <a:off x="7715272" y="4929198"/>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Band3</a:t>
            </a:r>
          </a:p>
        </p:txBody>
      </p:sp>
      <p:sp>
        <p:nvSpPr>
          <p:cNvPr id="41" name="Rounded Rectangle 40"/>
          <p:cNvSpPr/>
          <p:nvPr/>
        </p:nvSpPr>
        <p:spPr bwMode="auto">
          <a:xfrm>
            <a:off x="8510318" y="5286388"/>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Singer4</a:t>
            </a:r>
          </a:p>
        </p:txBody>
      </p:sp>
      <p:cxnSp>
        <p:nvCxnSpPr>
          <p:cNvPr id="42" name="Straight Connector 41"/>
          <p:cNvCxnSpPr>
            <a:stCxn id="36" idx="2"/>
            <a:endCxn id="35" idx="0"/>
          </p:cNvCxnSpPr>
          <p:nvPr/>
        </p:nvCxnSpPr>
        <p:spPr bwMode="auto">
          <a:xfrm rot="5400000">
            <a:off x="7000892" y="4000504"/>
            <a:ext cx="142876" cy="7143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Straight Connector 42"/>
          <p:cNvCxnSpPr>
            <a:stCxn id="36" idx="2"/>
            <a:endCxn id="37" idx="0"/>
          </p:cNvCxnSpPr>
          <p:nvPr/>
        </p:nvCxnSpPr>
        <p:spPr bwMode="auto">
          <a:xfrm rot="16200000" flipH="1">
            <a:off x="7715272" y="4000504"/>
            <a:ext cx="133352" cy="70485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Straight Connector 43"/>
          <p:cNvCxnSpPr>
            <a:stCxn id="35" idx="2"/>
            <a:endCxn id="38" idx="0"/>
          </p:cNvCxnSpPr>
          <p:nvPr/>
        </p:nvCxnSpPr>
        <p:spPr bwMode="auto">
          <a:xfrm rot="5400000">
            <a:off x="6230619" y="4658991"/>
            <a:ext cx="428628" cy="54041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Straight Connector 44"/>
          <p:cNvCxnSpPr>
            <a:stCxn id="35" idx="2"/>
            <a:endCxn id="39" idx="0"/>
          </p:cNvCxnSpPr>
          <p:nvPr/>
        </p:nvCxnSpPr>
        <p:spPr bwMode="auto">
          <a:xfrm rot="16200000" flipH="1">
            <a:off x="6659246" y="4770777"/>
            <a:ext cx="428628" cy="31684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6" name="Straight Connector 45"/>
          <p:cNvCxnSpPr>
            <a:stCxn id="37" idx="2"/>
            <a:endCxn id="40" idx="0"/>
          </p:cNvCxnSpPr>
          <p:nvPr/>
        </p:nvCxnSpPr>
        <p:spPr bwMode="auto">
          <a:xfrm rot="5400000">
            <a:off x="7971326" y="4766148"/>
            <a:ext cx="223838" cy="10226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Connector 46"/>
          <p:cNvCxnSpPr>
            <a:stCxn id="37" idx="2"/>
            <a:endCxn id="41" idx="0"/>
          </p:cNvCxnSpPr>
          <p:nvPr/>
        </p:nvCxnSpPr>
        <p:spPr bwMode="auto">
          <a:xfrm rot="16200000" flipH="1">
            <a:off x="8190253" y="4649482"/>
            <a:ext cx="581028" cy="69278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8" name="Rounded Rectangle 47"/>
          <p:cNvSpPr/>
          <p:nvPr/>
        </p:nvSpPr>
        <p:spPr bwMode="auto">
          <a:xfrm>
            <a:off x="7286644" y="5715016"/>
            <a:ext cx="633682" cy="28575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pitchFamily="-16" charset="-128"/>
              </a:rPr>
              <a:t>Singer2</a:t>
            </a:r>
          </a:p>
        </p:txBody>
      </p:sp>
      <p:cxnSp>
        <p:nvCxnSpPr>
          <p:cNvPr id="49" name="Straight Connector 48"/>
          <p:cNvCxnSpPr>
            <a:stCxn id="39" idx="2"/>
            <a:endCxn id="48" idx="0"/>
          </p:cNvCxnSpPr>
          <p:nvPr/>
        </p:nvCxnSpPr>
        <p:spPr bwMode="auto">
          <a:xfrm rot="16200000" flipH="1">
            <a:off x="7174857" y="5286388"/>
            <a:ext cx="285752" cy="57150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Connector 50"/>
          <p:cNvCxnSpPr>
            <a:stCxn id="39" idx="3"/>
            <a:endCxn id="41" idx="1"/>
          </p:cNvCxnSpPr>
          <p:nvPr/>
        </p:nvCxnSpPr>
        <p:spPr bwMode="auto">
          <a:xfrm>
            <a:off x="7348822" y="5286388"/>
            <a:ext cx="1161496" cy="14287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Connector 51"/>
          <p:cNvCxnSpPr>
            <a:stCxn id="48" idx="0"/>
            <a:endCxn id="40" idx="2"/>
          </p:cNvCxnSpPr>
          <p:nvPr/>
        </p:nvCxnSpPr>
        <p:spPr bwMode="auto">
          <a:xfrm rot="5400000" flipH="1" flipV="1">
            <a:off x="7567766" y="5250669"/>
            <a:ext cx="500066" cy="4286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6" name="Straight Connector 55"/>
          <p:cNvCxnSpPr>
            <a:stCxn id="37" idx="2"/>
            <a:endCxn id="39" idx="0"/>
          </p:cNvCxnSpPr>
          <p:nvPr/>
        </p:nvCxnSpPr>
        <p:spPr bwMode="auto">
          <a:xfrm rot="5400000">
            <a:off x="7364103" y="4373239"/>
            <a:ext cx="438152" cy="1102395"/>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250" name="Rectangle 2"/>
          <p:cNvSpPr>
            <a:spLocks noGrp="1" noChangeArrowheads="1"/>
          </p:cNvSpPr>
          <p:nvPr>
            <p:ph type="title"/>
          </p:nvPr>
        </p:nvSpPr>
        <p:spPr>
          <a:ln/>
        </p:spPr>
        <p:txBody>
          <a:bodyPr/>
          <a:lstStyle/>
          <a:p>
            <a:r>
              <a:rPr lang="en-CA"/>
              <a:t>DBMS Architecture</a:t>
            </a:r>
          </a:p>
        </p:txBody>
      </p:sp>
      <p:sp>
        <p:nvSpPr>
          <p:cNvPr id="693251" name="Rectangle 3"/>
          <p:cNvSpPr>
            <a:spLocks noGrp="1" noChangeArrowheads="1"/>
          </p:cNvSpPr>
          <p:nvPr>
            <p:ph sz="half" idx="1"/>
          </p:nvPr>
        </p:nvSpPr>
        <p:spPr/>
        <p:txBody>
          <a:bodyPr>
            <a:normAutofit fontScale="70000" lnSpcReduction="20000"/>
          </a:bodyPr>
          <a:lstStyle/>
          <a:p>
            <a:r>
              <a:rPr lang="en-CA" dirty="0"/>
              <a:t>Object-Oriented Databases (OODB)</a:t>
            </a:r>
          </a:p>
          <a:p>
            <a:pPr>
              <a:buFontTx/>
              <a:buChar char="•"/>
            </a:pPr>
            <a:r>
              <a:rPr lang="en-CA" dirty="0"/>
              <a:t>Stores data as objects</a:t>
            </a:r>
          </a:p>
          <a:p>
            <a:pPr lvl="1"/>
            <a:r>
              <a:rPr lang="en-CA" dirty="0"/>
              <a:t>Collection of </a:t>
            </a:r>
            <a:r>
              <a:rPr lang="en-CA" dirty="0" smtClean="0"/>
              <a:t>data </a:t>
            </a:r>
            <a:r>
              <a:rPr lang="en-CA" dirty="0"/>
              <a:t>items</a:t>
            </a:r>
          </a:p>
          <a:p>
            <a:pPr lvl="1"/>
            <a:r>
              <a:rPr lang="en-CA" dirty="0" smtClean="0"/>
              <a:t>Data items come with a set </a:t>
            </a:r>
            <a:r>
              <a:rPr lang="en-CA" dirty="0"/>
              <a:t>of </a:t>
            </a:r>
            <a:r>
              <a:rPr lang="en-CA" dirty="0" smtClean="0"/>
              <a:t>methods (procedures) that </a:t>
            </a:r>
            <a:r>
              <a:rPr lang="en-CA" dirty="0"/>
              <a:t>can be executed on the </a:t>
            </a:r>
            <a:r>
              <a:rPr lang="en-CA" dirty="0" smtClean="0"/>
              <a:t>data</a:t>
            </a:r>
          </a:p>
          <a:p>
            <a:r>
              <a:rPr lang="en-CA" dirty="0" smtClean="0"/>
              <a:t>Uses classes to define the attributes and procedures of its objects</a:t>
            </a:r>
            <a:endParaRPr lang="en-CA" dirty="0"/>
          </a:p>
          <a:p>
            <a:pPr>
              <a:buFontTx/>
              <a:buChar char="•"/>
            </a:pPr>
            <a:r>
              <a:rPr lang="en-CA" dirty="0"/>
              <a:t>Advantage:  does not necessarily require high level language like SQL because the methods are contained in the objects.</a:t>
            </a:r>
          </a:p>
          <a:p>
            <a:pPr>
              <a:buFontTx/>
              <a:buChar char="•"/>
            </a:pPr>
            <a:endParaRPr lang="en-CA" dirty="0"/>
          </a:p>
          <a:p>
            <a:pPr>
              <a:buFontTx/>
              <a:buChar char="•"/>
            </a:pPr>
            <a:endParaRPr lang="en-CA" dirty="0"/>
          </a:p>
        </p:txBody>
      </p:sp>
      <p:graphicFrame>
        <p:nvGraphicFramePr>
          <p:cNvPr id="7" name="Content Placeholder 6"/>
          <p:cNvGraphicFramePr>
            <a:graphicFrameLocks noGrp="1"/>
          </p:cNvGraphicFramePr>
          <p:nvPr>
            <p:ph sz="half" idx="2"/>
          </p:nvPr>
        </p:nvGraphicFramePr>
        <p:xfrm>
          <a:off x="4838700" y="1981200"/>
          <a:ext cx="40005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a:prstGeom prst="rect">
            <a:avLst/>
          </a:prstGeom>
        </p:spPr>
        <p:txBody>
          <a:bodyPr/>
          <a:lstStyle/>
          <a:p>
            <a:fld id="{BAA8263E-658B-42C9-98DB-33D4CF5B62C7}" type="slidenum">
              <a:rPr lang="en-US"/>
              <a:pPr/>
              <a:t>44</a:t>
            </a:fld>
            <a:endParaRPr lang="en-US"/>
          </a:p>
        </p:txBody>
      </p:sp>
      <p:cxnSp>
        <p:nvCxnSpPr>
          <p:cNvPr id="9" name="Straight Arrow Connector 8"/>
          <p:cNvCxnSpPr/>
          <p:nvPr/>
        </p:nvCxnSpPr>
        <p:spPr bwMode="auto">
          <a:xfrm rot="5400000">
            <a:off x="5250661" y="3250405"/>
            <a:ext cx="500066"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1" name="Rectangle 10"/>
          <p:cNvSpPr/>
          <p:nvPr/>
        </p:nvSpPr>
        <p:spPr bwMode="auto">
          <a:xfrm>
            <a:off x="6143636" y="3000372"/>
            <a:ext cx="1285884" cy="5000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Rectangle 11"/>
          <p:cNvSpPr/>
          <p:nvPr/>
        </p:nvSpPr>
        <p:spPr bwMode="auto">
          <a:xfrm>
            <a:off x="6215074" y="4572008"/>
            <a:ext cx="1214446" cy="5000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cxnSp>
        <p:nvCxnSpPr>
          <p:cNvPr id="10" name="Straight Arrow Connector 9"/>
          <p:cNvCxnSpPr/>
          <p:nvPr/>
        </p:nvCxnSpPr>
        <p:spPr bwMode="auto">
          <a:xfrm rot="5400000">
            <a:off x="6607189" y="4821247"/>
            <a:ext cx="500066"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39444F95-8EC5-46F2-BF20-EC7E7F461201}" type="slidenum">
              <a:rPr lang="en-US"/>
              <a:pPr/>
              <a:t>45</a:t>
            </a:fld>
            <a:endParaRPr lang="en-US"/>
          </a:p>
        </p:txBody>
      </p:sp>
      <p:sp>
        <p:nvSpPr>
          <p:cNvPr id="662530" name="Rectangle 2"/>
          <p:cNvSpPr>
            <a:spLocks noGrp="1" noChangeArrowheads="1"/>
          </p:cNvSpPr>
          <p:nvPr>
            <p:ph type="title"/>
          </p:nvPr>
        </p:nvSpPr>
        <p:spPr>
          <a:ln/>
        </p:spPr>
        <p:txBody>
          <a:bodyPr>
            <a:normAutofit fontScale="90000"/>
          </a:bodyPr>
          <a:lstStyle/>
          <a:p>
            <a:r>
              <a:rPr lang="en-CA"/>
              <a:t>Database interface languages</a:t>
            </a:r>
            <a:br>
              <a:rPr lang="en-CA"/>
            </a:br>
            <a:r>
              <a:rPr lang="en-CA"/>
              <a:t>SQL</a:t>
            </a:r>
          </a:p>
        </p:txBody>
      </p:sp>
      <p:sp>
        <p:nvSpPr>
          <p:cNvPr id="662531" name="Rectangle 3"/>
          <p:cNvSpPr>
            <a:spLocks noGrp="1" noChangeArrowheads="1"/>
          </p:cNvSpPr>
          <p:nvPr>
            <p:ph type="body" idx="1"/>
          </p:nvPr>
        </p:nvSpPr>
        <p:spPr/>
        <p:txBody>
          <a:bodyPr>
            <a:normAutofit lnSpcReduction="10000"/>
          </a:bodyPr>
          <a:lstStyle/>
          <a:p>
            <a:pPr>
              <a:lnSpc>
                <a:spcPct val="80000"/>
              </a:lnSpc>
            </a:pPr>
            <a:r>
              <a:rPr lang="en-CA" sz="2400"/>
              <a:t>Structured Query Language (SQL) allows users a consistent interface for making database queries.</a:t>
            </a:r>
          </a:p>
          <a:p>
            <a:pPr>
              <a:lnSpc>
                <a:spcPct val="80000"/>
              </a:lnSpc>
            </a:pPr>
            <a:r>
              <a:rPr lang="en-CA" sz="2400"/>
              <a:t>Six basic SQL commands:</a:t>
            </a:r>
          </a:p>
          <a:p>
            <a:pPr>
              <a:lnSpc>
                <a:spcPct val="80000"/>
              </a:lnSpc>
              <a:buFontTx/>
              <a:buChar char="•"/>
            </a:pPr>
            <a:r>
              <a:rPr lang="en-CA" sz="2400"/>
              <a:t>Queries</a:t>
            </a:r>
          </a:p>
          <a:p>
            <a:pPr lvl="1">
              <a:lnSpc>
                <a:spcPct val="80000"/>
              </a:lnSpc>
            </a:pPr>
            <a:r>
              <a:rPr lang="en-CA" sz="2000"/>
              <a:t>Select – query, used to retrieve data from a table</a:t>
            </a:r>
          </a:p>
          <a:p>
            <a:pPr>
              <a:lnSpc>
                <a:spcPct val="80000"/>
              </a:lnSpc>
              <a:buFontTx/>
              <a:buChar char="•"/>
            </a:pPr>
            <a:r>
              <a:rPr lang="en-CA" sz="2400"/>
              <a:t>Data Manipulation</a:t>
            </a:r>
          </a:p>
          <a:p>
            <a:pPr lvl="1">
              <a:lnSpc>
                <a:spcPct val="80000"/>
              </a:lnSpc>
            </a:pPr>
            <a:r>
              <a:rPr lang="en-CA" sz="2000"/>
              <a:t>Update – used to update rows within a table</a:t>
            </a:r>
          </a:p>
          <a:p>
            <a:pPr lvl="1">
              <a:lnSpc>
                <a:spcPct val="80000"/>
              </a:lnSpc>
            </a:pPr>
            <a:r>
              <a:rPr lang="en-CA" sz="2000"/>
              <a:t>Delete, Insert – deletes or inserts rows within a table</a:t>
            </a:r>
          </a:p>
          <a:p>
            <a:pPr>
              <a:lnSpc>
                <a:spcPct val="80000"/>
              </a:lnSpc>
              <a:buFontTx/>
              <a:buChar char="•"/>
            </a:pPr>
            <a:r>
              <a:rPr lang="en-CA" sz="2400"/>
              <a:t>Data Control Language (DCL)</a:t>
            </a:r>
          </a:p>
          <a:p>
            <a:pPr lvl="1">
              <a:lnSpc>
                <a:spcPct val="80000"/>
              </a:lnSpc>
            </a:pPr>
            <a:r>
              <a:rPr lang="en-CA" sz="2000"/>
              <a:t>Grant – grants a user authorization to perform a specified action on data in a table</a:t>
            </a:r>
          </a:p>
          <a:p>
            <a:pPr lvl="1">
              <a:lnSpc>
                <a:spcPct val="80000"/>
              </a:lnSpc>
            </a:pPr>
            <a:r>
              <a:rPr lang="en-CA" sz="2000"/>
              <a:t>Revoke – remove or restrict authorization of a user to access a table</a:t>
            </a:r>
          </a:p>
          <a:p>
            <a:pPr lvl="1">
              <a:lnSpc>
                <a:spcPct val="80000"/>
              </a:lnSpc>
            </a:pPr>
            <a:endParaRPr lang="en-CA" sz="20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Integrity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Concurrency – same data being accessed at the same time by different users and/or applications</a:t>
            </a:r>
          </a:p>
          <a:p>
            <a:pPr lvl="1"/>
            <a:r>
              <a:rPr lang="en-US" dirty="0" smtClean="0"/>
              <a:t>Control:  Locking data</a:t>
            </a:r>
          </a:p>
          <a:p>
            <a:r>
              <a:rPr lang="en-US" dirty="0" smtClean="0"/>
              <a:t>Semantic integrity: rules for data types, logical values, uniqueness constraints and operations that can affect structure of the db</a:t>
            </a:r>
          </a:p>
          <a:p>
            <a:r>
              <a:rPr lang="en-US" dirty="0" smtClean="0"/>
              <a:t>Referential integrity: ensures that foreign keys do no reference nonexistent record</a:t>
            </a:r>
          </a:p>
          <a:p>
            <a:r>
              <a:rPr lang="en-US" dirty="0" smtClean="0"/>
              <a:t>Entity integrity: tuples are referenced uniquely by primary key values</a:t>
            </a: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46</a:t>
            </a:fld>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3D140747-1308-4BFD-AE78-24E738CD8FFB}" type="slidenum">
              <a:rPr lang="en-US"/>
              <a:pPr/>
              <a:t>47</a:t>
            </a:fld>
            <a:endParaRPr lang="en-US"/>
          </a:p>
        </p:txBody>
      </p:sp>
      <p:sp>
        <p:nvSpPr>
          <p:cNvPr id="695298" name="Rectangle 2"/>
          <p:cNvSpPr>
            <a:spLocks noGrp="1" noChangeArrowheads="1"/>
          </p:cNvSpPr>
          <p:nvPr>
            <p:ph type="title"/>
          </p:nvPr>
        </p:nvSpPr>
        <p:spPr>
          <a:ln/>
        </p:spPr>
        <p:txBody>
          <a:bodyPr>
            <a:normAutofit fontScale="90000"/>
          </a:bodyPr>
          <a:lstStyle/>
          <a:p>
            <a:r>
              <a:rPr lang="en-CA"/>
              <a:t>DBMS Controls</a:t>
            </a:r>
            <a:br>
              <a:rPr lang="en-CA"/>
            </a:br>
            <a:r>
              <a:rPr lang="en-CA"/>
              <a:t>ACID test</a:t>
            </a:r>
          </a:p>
        </p:txBody>
      </p:sp>
      <p:sp>
        <p:nvSpPr>
          <p:cNvPr id="695299" name="Rectangle 3"/>
          <p:cNvSpPr>
            <a:spLocks noGrp="1" noChangeArrowheads="1"/>
          </p:cNvSpPr>
          <p:nvPr>
            <p:ph type="body" idx="1"/>
          </p:nvPr>
        </p:nvSpPr>
        <p:spPr/>
        <p:txBody>
          <a:bodyPr/>
          <a:lstStyle/>
          <a:p>
            <a:pPr>
              <a:lnSpc>
                <a:spcPct val="80000"/>
              </a:lnSpc>
            </a:pPr>
            <a:r>
              <a:rPr lang="en-CA" sz="2400"/>
              <a:t>Four requirements of all database transactions:</a:t>
            </a:r>
          </a:p>
          <a:p>
            <a:pPr>
              <a:lnSpc>
                <a:spcPct val="80000"/>
              </a:lnSpc>
            </a:pPr>
            <a:r>
              <a:rPr lang="en-CA" sz="2400"/>
              <a:t>Atomicity</a:t>
            </a:r>
          </a:p>
          <a:p>
            <a:pPr lvl="1">
              <a:lnSpc>
                <a:spcPct val="80000"/>
              </a:lnSpc>
            </a:pPr>
            <a:r>
              <a:rPr lang="en-CA" sz="2000"/>
              <a:t>All parts of the transaction’s execution are either committed or rolled back – it’s all or nothing</a:t>
            </a:r>
          </a:p>
          <a:p>
            <a:pPr>
              <a:lnSpc>
                <a:spcPct val="80000"/>
              </a:lnSpc>
            </a:pPr>
            <a:r>
              <a:rPr lang="en-CA" sz="2400"/>
              <a:t>Consistency </a:t>
            </a:r>
          </a:p>
          <a:p>
            <a:pPr lvl="1">
              <a:lnSpc>
                <a:spcPct val="80000"/>
              </a:lnSpc>
            </a:pPr>
            <a:r>
              <a:rPr lang="en-CA" sz="2000"/>
              <a:t>Database is transformed from one valid state to another</a:t>
            </a:r>
          </a:p>
          <a:p>
            <a:pPr lvl="1">
              <a:lnSpc>
                <a:spcPct val="80000"/>
              </a:lnSpc>
            </a:pPr>
            <a:r>
              <a:rPr lang="en-CA" sz="2000"/>
              <a:t>A transaction is allowed only if it passes the integrity constraints</a:t>
            </a:r>
          </a:p>
          <a:p>
            <a:pPr>
              <a:lnSpc>
                <a:spcPct val="80000"/>
              </a:lnSpc>
            </a:pPr>
            <a:r>
              <a:rPr lang="en-CA" sz="2400"/>
              <a:t>Isolation</a:t>
            </a:r>
          </a:p>
          <a:p>
            <a:pPr lvl="1">
              <a:lnSpc>
                <a:spcPct val="80000"/>
              </a:lnSpc>
            </a:pPr>
            <a:r>
              <a:rPr lang="en-CA" sz="2000"/>
              <a:t>Result from one transaction are invisible to all other transactions until it is complete</a:t>
            </a:r>
          </a:p>
          <a:p>
            <a:pPr>
              <a:lnSpc>
                <a:spcPct val="80000"/>
              </a:lnSpc>
            </a:pPr>
            <a:r>
              <a:rPr lang="en-CA" sz="2400"/>
              <a:t>Durability</a:t>
            </a:r>
          </a:p>
          <a:p>
            <a:pPr lvl="1">
              <a:lnSpc>
                <a:spcPct val="80000"/>
              </a:lnSpc>
            </a:pPr>
            <a:r>
              <a:rPr lang="en-CA" sz="2000"/>
              <a:t>Results of a transaction, once committed, are permanent and cannot be undone by future system and media failures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7DCDCB5B-435A-4062-8257-058C19938E3D}" type="slidenum">
              <a:rPr lang="en-US"/>
              <a:pPr/>
              <a:t>48</a:t>
            </a:fld>
            <a:endParaRPr lang="en-US"/>
          </a:p>
        </p:txBody>
      </p:sp>
      <p:sp>
        <p:nvSpPr>
          <p:cNvPr id="664578" name="Rectangle 2"/>
          <p:cNvSpPr>
            <a:spLocks noGrp="1" noChangeArrowheads="1"/>
          </p:cNvSpPr>
          <p:nvPr>
            <p:ph type="title"/>
          </p:nvPr>
        </p:nvSpPr>
        <p:spPr>
          <a:ln/>
        </p:spPr>
        <p:txBody>
          <a:bodyPr/>
          <a:lstStyle/>
          <a:p>
            <a:r>
              <a:rPr lang="en-CA"/>
              <a:t>Data Warehousing</a:t>
            </a:r>
          </a:p>
        </p:txBody>
      </p:sp>
      <p:sp>
        <p:nvSpPr>
          <p:cNvPr id="664579" name="Rectangle 3"/>
          <p:cNvSpPr>
            <a:spLocks noGrp="1" noChangeArrowheads="1"/>
          </p:cNvSpPr>
          <p:nvPr>
            <p:ph type="body" idx="1"/>
          </p:nvPr>
        </p:nvSpPr>
        <p:spPr/>
        <p:txBody>
          <a:bodyPr>
            <a:normAutofit lnSpcReduction="10000"/>
          </a:bodyPr>
          <a:lstStyle/>
          <a:p>
            <a:r>
              <a:rPr lang="en-CA" sz="2400"/>
              <a:t>A </a:t>
            </a:r>
            <a:r>
              <a:rPr lang="en-CA" sz="2400" b="1">
                <a:solidFill>
                  <a:schemeClr val="accent2"/>
                </a:solidFill>
              </a:rPr>
              <a:t>data warehouse</a:t>
            </a:r>
            <a:r>
              <a:rPr lang="en-CA" sz="2400"/>
              <a:t> is repository for information from various resources in an organization</a:t>
            </a:r>
          </a:p>
          <a:p>
            <a:pPr lvl="1"/>
            <a:r>
              <a:rPr lang="en-CA" sz="2000"/>
              <a:t>used for analytic purposes</a:t>
            </a:r>
          </a:p>
          <a:p>
            <a:pPr lvl="1"/>
            <a:r>
              <a:rPr lang="en-CA" sz="2000"/>
              <a:t>example, to guide executive decisions</a:t>
            </a:r>
          </a:p>
          <a:p>
            <a:r>
              <a:rPr lang="en-CA" sz="2400" b="1">
                <a:solidFill>
                  <a:schemeClr val="accent2"/>
                </a:solidFill>
              </a:rPr>
              <a:t>Metadata</a:t>
            </a:r>
            <a:r>
              <a:rPr lang="en-CA" sz="2400"/>
              <a:t> is data about the data in the data warehouse.</a:t>
            </a:r>
          </a:p>
          <a:p>
            <a:pPr lvl="1"/>
            <a:r>
              <a:rPr lang="en-CA" sz="2000"/>
              <a:t>Provides valuable information about unseen relationships in the data</a:t>
            </a:r>
          </a:p>
          <a:p>
            <a:r>
              <a:rPr lang="en-CA" sz="2400"/>
              <a:t>The process of discovering information in a data warehouses by running queries is called </a:t>
            </a:r>
            <a:r>
              <a:rPr lang="en-CA" sz="2400" b="1">
                <a:solidFill>
                  <a:schemeClr val="accent2"/>
                </a:solidFill>
              </a:rPr>
              <a:t>data mining</a:t>
            </a:r>
          </a:p>
          <a:p>
            <a:pPr lvl="1"/>
            <a:r>
              <a:rPr lang="en-CA" sz="2000"/>
              <a:t>Used to reveal hidden relationships, patterns and trends in the data warehouse</a:t>
            </a:r>
          </a:p>
          <a:p>
            <a:pPr lvl="1"/>
            <a:endParaRPr lang="en-CA" sz="20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EF00205E-09A5-4CC1-A86A-AD3F8D298699}" type="slidenum">
              <a:rPr lang="en-US"/>
              <a:pPr/>
              <a:t>49</a:t>
            </a:fld>
            <a:endParaRPr lang="en-US"/>
          </a:p>
        </p:txBody>
      </p:sp>
      <p:sp>
        <p:nvSpPr>
          <p:cNvPr id="668674" name="Rectangle 2"/>
          <p:cNvSpPr>
            <a:spLocks noGrp="1" noChangeArrowheads="1"/>
          </p:cNvSpPr>
          <p:nvPr>
            <p:ph type="title"/>
          </p:nvPr>
        </p:nvSpPr>
        <p:spPr>
          <a:ln/>
        </p:spPr>
        <p:txBody>
          <a:bodyPr>
            <a:normAutofit fontScale="90000"/>
          </a:bodyPr>
          <a:lstStyle/>
          <a:p>
            <a:r>
              <a:rPr lang="en-CA"/>
              <a:t>Database Vulnerabilities and Threats</a:t>
            </a:r>
          </a:p>
        </p:txBody>
      </p:sp>
      <p:sp>
        <p:nvSpPr>
          <p:cNvPr id="668675" name="Rectangle 3"/>
          <p:cNvSpPr>
            <a:spLocks noGrp="1" noChangeArrowheads="1"/>
          </p:cNvSpPr>
          <p:nvPr>
            <p:ph type="body" idx="1"/>
          </p:nvPr>
        </p:nvSpPr>
        <p:spPr/>
        <p:txBody>
          <a:bodyPr>
            <a:normAutofit/>
          </a:bodyPr>
          <a:lstStyle/>
          <a:p>
            <a:r>
              <a:rPr lang="en-CA" sz="2400" dirty="0"/>
              <a:t>Aggregation </a:t>
            </a:r>
            <a:r>
              <a:rPr lang="en-CA" sz="2400" dirty="0" err="1"/>
              <a:t>vs</a:t>
            </a:r>
            <a:r>
              <a:rPr lang="en-CA" sz="2400" dirty="0"/>
              <a:t> inference</a:t>
            </a:r>
          </a:p>
          <a:p>
            <a:pPr lvl="1"/>
            <a:r>
              <a:rPr lang="en-CA" sz="2000" dirty="0" smtClean="0"/>
              <a:t>Aggregation is when authorization is provided to parts of data, but not to the combination of data as a whole</a:t>
            </a:r>
          </a:p>
          <a:p>
            <a:pPr lvl="1"/>
            <a:r>
              <a:rPr lang="en-CA" sz="2000" dirty="0" smtClean="0"/>
              <a:t>Inference </a:t>
            </a:r>
            <a:r>
              <a:rPr lang="en-CA" sz="2000" dirty="0"/>
              <a:t>is the ability to infer (educated guess) </a:t>
            </a:r>
            <a:r>
              <a:rPr lang="en-CA" sz="2000" dirty="0" smtClean="0"/>
              <a:t>missing information </a:t>
            </a:r>
            <a:r>
              <a:rPr lang="en-CA" sz="2000" dirty="0"/>
              <a:t>by observing </a:t>
            </a:r>
            <a:r>
              <a:rPr lang="en-CA" sz="2000" dirty="0" smtClean="0"/>
              <a:t>combining all available </a:t>
            </a:r>
            <a:r>
              <a:rPr lang="en-CA" sz="2000" dirty="0"/>
              <a:t>information</a:t>
            </a:r>
          </a:p>
          <a:p>
            <a:r>
              <a:rPr lang="en-CA" sz="2400" dirty="0"/>
              <a:t>Authentication bypass </a:t>
            </a:r>
          </a:p>
          <a:p>
            <a:pPr lvl="1"/>
            <a:r>
              <a:rPr lang="en-CA" sz="2000" dirty="0"/>
              <a:t>User attempts to circumvent access controls by accessing database directly, </a:t>
            </a:r>
            <a:r>
              <a:rPr lang="en-CA" sz="2000" dirty="0" err="1"/>
              <a:t>eg</a:t>
            </a:r>
            <a:r>
              <a:rPr lang="en-CA" sz="2000" dirty="0"/>
              <a:t> bypass the query engine</a:t>
            </a:r>
          </a:p>
          <a:p>
            <a:r>
              <a:rPr lang="en-CA" sz="2400" dirty="0"/>
              <a:t>Compromising views</a:t>
            </a:r>
          </a:p>
          <a:p>
            <a:pPr lvl="1"/>
            <a:r>
              <a:rPr lang="en-CA" sz="2000" dirty="0"/>
              <a:t>User is able to access an unauthorized view, or is able to modify view to gain access to unauthorized information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905750DE-2049-4D61-842B-6E1F10DE7C9F}" type="slidenum">
              <a:rPr lang="en-US"/>
              <a:pPr/>
              <a:t>5</a:t>
            </a:fld>
            <a:endParaRPr lang="en-US"/>
          </a:p>
        </p:txBody>
      </p:sp>
      <p:sp>
        <p:nvSpPr>
          <p:cNvPr id="629762" name="Rectangle 2"/>
          <p:cNvSpPr>
            <a:spLocks noGrp="1" noChangeArrowheads="1"/>
          </p:cNvSpPr>
          <p:nvPr>
            <p:ph type="title"/>
          </p:nvPr>
        </p:nvSpPr>
        <p:spPr>
          <a:ln/>
        </p:spPr>
        <p:txBody>
          <a:bodyPr/>
          <a:lstStyle/>
          <a:p>
            <a:r>
              <a:rPr lang="en-CA" sz="3200" dirty="0"/>
              <a:t>Systems Development Lifecycle (SDLC</a:t>
            </a:r>
            <a:r>
              <a:rPr lang="en-CA" sz="3200" dirty="0" smtClean="0"/>
              <a:t>)</a:t>
            </a:r>
            <a:endParaRPr lang="en-CA" sz="3200" dirty="0"/>
          </a:p>
        </p:txBody>
      </p:sp>
      <p:graphicFrame>
        <p:nvGraphicFramePr>
          <p:cNvPr id="6" name="Diagram 5"/>
          <p:cNvGraphicFramePr/>
          <p:nvPr/>
        </p:nvGraphicFramePr>
        <p:xfrm>
          <a:off x="3565552" y="1555750"/>
          <a:ext cx="4864100" cy="4278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285720" y="1643050"/>
            <a:ext cx="2214578" cy="2985433"/>
          </a:xfrm>
          <a:prstGeom prst="rect">
            <a:avLst/>
          </a:prstGeom>
          <a:noFill/>
        </p:spPr>
        <p:txBody>
          <a:bodyPr wrap="square" rtlCol="0">
            <a:spAutoFit/>
          </a:bodyPr>
          <a:lstStyle/>
          <a:p>
            <a:pPr>
              <a:buFont typeface="Arial" pitchFamily="34" charset="0"/>
              <a:buChar char="•"/>
            </a:pPr>
            <a:r>
              <a:rPr lang="en-CA" dirty="0" smtClean="0"/>
              <a:t>Used  for project planning and management</a:t>
            </a:r>
          </a:p>
          <a:p>
            <a:pPr>
              <a:buFont typeface="Arial" pitchFamily="34" charset="0"/>
              <a:buChar char="•"/>
            </a:pPr>
            <a:r>
              <a:rPr lang="en-CA" dirty="0" smtClean="0"/>
              <a:t>Number and naming of phases vary from organization to organization</a:t>
            </a:r>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FFEBF325-6B75-4A41-A45B-73EDFADD2512}" type="slidenum">
              <a:rPr lang="en-US"/>
              <a:pPr/>
              <a:t>50</a:t>
            </a:fld>
            <a:endParaRPr lang="en-US"/>
          </a:p>
        </p:txBody>
      </p:sp>
      <p:sp>
        <p:nvSpPr>
          <p:cNvPr id="670722" name="Rectangle 2"/>
          <p:cNvSpPr>
            <a:spLocks noGrp="1" noChangeArrowheads="1"/>
          </p:cNvSpPr>
          <p:nvPr>
            <p:ph type="title"/>
          </p:nvPr>
        </p:nvSpPr>
        <p:spPr>
          <a:ln/>
        </p:spPr>
        <p:txBody>
          <a:bodyPr>
            <a:normAutofit fontScale="90000"/>
          </a:bodyPr>
          <a:lstStyle/>
          <a:p>
            <a:r>
              <a:rPr lang="en-CA"/>
              <a:t>Database Vulnerabilities and</a:t>
            </a:r>
            <a:br>
              <a:rPr lang="en-CA"/>
            </a:br>
            <a:r>
              <a:rPr lang="en-CA"/>
              <a:t>Threats to Availability</a:t>
            </a:r>
          </a:p>
        </p:txBody>
      </p:sp>
      <p:sp>
        <p:nvSpPr>
          <p:cNvPr id="670723" name="Rectangle 3"/>
          <p:cNvSpPr>
            <a:spLocks noGrp="1" noChangeArrowheads="1"/>
          </p:cNvSpPr>
          <p:nvPr>
            <p:ph type="body" idx="1"/>
          </p:nvPr>
        </p:nvSpPr>
        <p:spPr/>
        <p:txBody>
          <a:bodyPr>
            <a:normAutofit lnSpcReduction="10000"/>
          </a:bodyPr>
          <a:lstStyle/>
          <a:p>
            <a:r>
              <a:rPr lang="en-CA" sz="2400"/>
              <a:t>Concurrency</a:t>
            </a:r>
          </a:p>
          <a:p>
            <a:pPr lvl="1"/>
            <a:r>
              <a:rPr lang="en-CA" sz="2000"/>
              <a:t>Concurrency is when actions or processes run at the same time</a:t>
            </a:r>
          </a:p>
          <a:p>
            <a:pPr lvl="1"/>
            <a:r>
              <a:rPr lang="en-CA" sz="2000"/>
              <a:t>Concurrency attacks may result in operations using stale data, or in deadlock conditions</a:t>
            </a:r>
          </a:p>
          <a:p>
            <a:r>
              <a:rPr lang="en-CA" sz="2400"/>
              <a:t>Deadlocking</a:t>
            </a:r>
          </a:p>
          <a:p>
            <a:pPr lvl="1"/>
            <a:r>
              <a:rPr lang="en-CA" sz="2000"/>
              <a:t>Two processes locking, waiting for the other to release data</a:t>
            </a:r>
          </a:p>
          <a:p>
            <a:pPr lvl="1"/>
            <a:r>
              <a:rPr lang="en-CA" sz="2000"/>
              <a:t>Example:  one process updating a user account data locks the account number and waits for user profile table, one process updating user info locks the user profile table and waits for user account number</a:t>
            </a:r>
          </a:p>
          <a:p>
            <a:r>
              <a:rPr lang="en-CA" sz="2400"/>
              <a:t>Denial of Service (DoS)</a:t>
            </a:r>
          </a:p>
          <a:p>
            <a:pPr lvl="1"/>
            <a:r>
              <a:rPr lang="en-CA" sz="2000"/>
              <a:t>Can be launched if a query is requires intensive processing</a:t>
            </a:r>
          </a:p>
          <a:p>
            <a:endParaRPr lang="en-CA"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a:spLocks noGrp="1"/>
          </p:cNvSpPr>
          <p:nvPr>
            <p:ph type="sldNum" sz="quarter" idx="4294967295"/>
          </p:nvPr>
        </p:nvSpPr>
        <p:spPr>
          <a:xfrm>
            <a:off x="7308850" y="6237288"/>
            <a:ext cx="457200" cy="476250"/>
          </a:xfrm>
          <a:prstGeom prst="rect">
            <a:avLst/>
          </a:prstGeom>
        </p:spPr>
        <p:txBody>
          <a:bodyPr/>
          <a:lstStyle/>
          <a:p>
            <a:fld id="{F95BAEC0-6D5D-4B8C-B00F-61B386F668E9}" type="slidenum">
              <a:rPr lang="en-US"/>
              <a:pPr/>
              <a:t>51</a:t>
            </a:fld>
            <a:endParaRPr lang="en-US"/>
          </a:p>
        </p:txBody>
      </p:sp>
      <p:sp>
        <p:nvSpPr>
          <p:cNvPr id="671746" name="Rectangle 2"/>
          <p:cNvSpPr>
            <a:spLocks noGrp="1" noChangeArrowheads="1"/>
          </p:cNvSpPr>
          <p:nvPr>
            <p:ph type="title"/>
          </p:nvPr>
        </p:nvSpPr>
        <p:spPr>
          <a:ln/>
        </p:spPr>
        <p:txBody>
          <a:bodyPr/>
          <a:lstStyle/>
          <a:p>
            <a:r>
              <a:rPr lang="en-CA"/>
              <a:t>DBMS Controls</a:t>
            </a:r>
          </a:p>
        </p:txBody>
      </p:sp>
      <p:sp>
        <p:nvSpPr>
          <p:cNvPr id="671747" name="Rectangle 3"/>
          <p:cNvSpPr>
            <a:spLocks noGrp="1" noChangeArrowheads="1"/>
          </p:cNvSpPr>
          <p:nvPr>
            <p:ph type="body" idx="1"/>
          </p:nvPr>
        </p:nvSpPr>
        <p:spPr/>
        <p:txBody>
          <a:bodyPr>
            <a:normAutofit lnSpcReduction="10000"/>
          </a:bodyPr>
          <a:lstStyle/>
          <a:p>
            <a:pPr>
              <a:lnSpc>
                <a:spcPct val="80000"/>
              </a:lnSpc>
            </a:pPr>
            <a:r>
              <a:rPr lang="en-CA" sz="2400"/>
              <a:t>Lock controls</a:t>
            </a:r>
          </a:p>
          <a:p>
            <a:pPr lvl="1">
              <a:lnSpc>
                <a:spcPct val="80000"/>
              </a:lnSpc>
            </a:pPr>
            <a:r>
              <a:rPr lang="en-CA" sz="2000"/>
              <a:t>Used to ensure only one user at a time can access data</a:t>
            </a:r>
          </a:p>
          <a:p>
            <a:pPr>
              <a:lnSpc>
                <a:spcPct val="80000"/>
              </a:lnSpc>
            </a:pPr>
            <a:r>
              <a:rPr lang="en-CA" sz="2400"/>
              <a:t>View-based access controls</a:t>
            </a:r>
          </a:p>
          <a:p>
            <a:pPr lvl="1">
              <a:lnSpc>
                <a:spcPct val="80000"/>
              </a:lnSpc>
            </a:pPr>
            <a:r>
              <a:rPr lang="en-CA" sz="2000"/>
              <a:t>Allows a database to be devided into pieces to hide sensitive data from unauthorized users</a:t>
            </a:r>
          </a:p>
          <a:p>
            <a:pPr lvl="1">
              <a:lnSpc>
                <a:spcPct val="80000"/>
              </a:lnSpc>
            </a:pPr>
            <a:r>
              <a:rPr lang="en-CA" sz="2000"/>
              <a:t>Users are given the “view” of the data required to perform their job function</a:t>
            </a:r>
          </a:p>
          <a:p>
            <a:pPr lvl="1">
              <a:lnSpc>
                <a:spcPct val="80000"/>
              </a:lnSpc>
            </a:pPr>
            <a:r>
              <a:rPr lang="en-CA" sz="2000"/>
              <a:t>Controls must prevent users from gaining unauthorized views of data</a:t>
            </a:r>
          </a:p>
          <a:p>
            <a:pPr>
              <a:lnSpc>
                <a:spcPct val="80000"/>
              </a:lnSpc>
            </a:pPr>
            <a:r>
              <a:rPr lang="en-CA" sz="2400"/>
              <a:t>Grant and revoke access controls</a:t>
            </a:r>
          </a:p>
          <a:p>
            <a:pPr lvl="1">
              <a:lnSpc>
                <a:spcPct val="80000"/>
              </a:lnSpc>
            </a:pPr>
            <a:r>
              <a:rPr lang="en-CA" sz="2000"/>
              <a:t>Users are given “grant authority” to grant permission to other users.  (think:  discretionary access control)</a:t>
            </a:r>
          </a:p>
          <a:p>
            <a:pPr lvl="1">
              <a:lnSpc>
                <a:spcPct val="80000"/>
              </a:lnSpc>
            </a:pPr>
            <a:r>
              <a:rPr lang="en-CA" sz="2000"/>
              <a:t>Revoke authority is similar, but has a cascading effect.  If A revokes access from B, then C and D will also have their access revoked if it was granted by B</a:t>
            </a:r>
          </a:p>
        </p:txBody>
      </p:sp>
      <p:sp>
        <p:nvSpPr>
          <p:cNvPr id="671748" name="Oval 4"/>
          <p:cNvSpPr>
            <a:spLocks noChangeArrowheads="1"/>
          </p:cNvSpPr>
          <p:nvPr/>
        </p:nvSpPr>
        <p:spPr bwMode="auto">
          <a:xfrm>
            <a:off x="7092950" y="476250"/>
            <a:ext cx="449263"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A</a:t>
            </a:r>
          </a:p>
        </p:txBody>
      </p:sp>
      <p:sp>
        <p:nvSpPr>
          <p:cNvPr id="671749" name="Oval 5"/>
          <p:cNvSpPr>
            <a:spLocks noChangeArrowheads="1"/>
          </p:cNvSpPr>
          <p:nvPr/>
        </p:nvSpPr>
        <p:spPr bwMode="auto">
          <a:xfrm>
            <a:off x="7812088" y="476250"/>
            <a:ext cx="449262"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B</a:t>
            </a:r>
          </a:p>
        </p:txBody>
      </p:sp>
      <p:sp>
        <p:nvSpPr>
          <p:cNvPr id="671750" name="Oval 6"/>
          <p:cNvSpPr>
            <a:spLocks noChangeArrowheads="1"/>
          </p:cNvSpPr>
          <p:nvPr/>
        </p:nvSpPr>
        <p:spPr bwMode="auto">
          <a:xfrm>
            <a:off x="8577263" y="144463"/>
            <a:ext cx="469900"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C</a:t>
            </a:r>
          </a:p>
        </p:txBody>
      </p:sp>
      <p:sp>
        <p:nvSpPr>
          <p:cNvPr id="671751" name="Oval 7"/>
          <p:cNvSpPr>
            <a:spLocks noChangeArrowheads="1"/>
          </p:cNvSpPr>
          <p:nvPr/>
        </p:nvSpPr>
        <p:spPr bwMode="auto">
          <a:xfrm>
            <a:off x="8577263" y="792163"/>
            <a:ext cx="469900"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D</a:t>
            </a:r>
          </a:p>
        </p:txBody>
      </p:sp>
      <p:cxnSp>
        <p:nvCxnSpPr>
          <p:cNvPr id="671752" name="AutoShape 8"/>
          <p:cNvCxnSpPr>
            <a:cxnSpLocks noChangeShapeType="1"/>
            <a:stCxn id="671748" idx="6"/>
            <a:endCxn id="671749" idx="2"/>
          </p:cNvCxnSpPr>
          <p:nvPr/>
        </p:nvCxnSpPr>
        <p:spPr bwMode="auto">
          <a:xfrm>
            <a:off x="7554913" y="750888"/>
            <a:ext cx="244475" cy="0"/>
          </a:xfrm>
          <a:prstGeom prst="straightConnector1">
            <a:avLst/>
          </a:prstGeom>
          <a:noFill/>
          <a:ln w="25400">
            <a:solidFill>
              <a:schemeClr val="bg1"/>
            </a:solidFill>
            <a:round/>
            <a:headEnd/>
            <a:tailEnd type="triangle" w="med" len="med"/>
          </a:ln>
          <a:effectLst/>
        </p:spPr>
      </p:cxnSp>
      <p:cxnSp>
        <p:nvCxnSpPr>
          <p:cNvPr id="671753" name="AutoShape 9"/>
          <p:cNvCxnSpPr>
            <a:cxnSpLocks noChangeShapeType="1"/>
            <a:stCxn id="671749" idx="6"/>
            <a:endCxn id="671750" idx="2"/>
          </p:cNvCxnSpPr>
          <p:nvPr/>
        </p:nvCxnSpPr>
        <p:spPr bwMode="auto">
          <a:xfrm flipV="1">
            <a:off x="8274050" y="419100"/>
            <a:ext cx="290513" cy="331788"/>
          </a:xfrm>
          <a:prstGeom prst="straightConnector1">
            <a:avLst/>
          </a:prstGeom>
          <a:noFill/>
          <a:ln w="25400">
            <a:solidFill>
              <a:schemeClr val="bg1"/>
            </a:solidFill>
            <a:round/>
            <a:headEnd/>
            <a:tailEnd type="triangle" w="med" len="med"/>
          </a:ln>
          <a:effectLst/>
        </p:spPr>
      </p:cxnSp>
      <p:cxnSp>
        <p:nvCxnSpPr>
          <p:cNvPr id="671754" name="AutoShape 10"/>
          <p:cNvCxnSpPr>
            <a:cxnSpLocks noChangeShapeType="1"/>
            <a:stCxn id="671749" idx="6"/>
            <a:endCxn id="671751" idx="2"/>
          </p:cNvCxnSpPr>
          <p:nvPr/>
        </p:nvCxnSpPr>
        <p:spPr bwMode="auto">
          <a:xfrm>
            <a:off x="8274050" y="750888"/>
            <a:ext cx="290513" cy="315912"/>
          </a:xfrm>
          <a:prstGeom prst="straightConnector1">
            <a:avLst/>
          </a:prstGeom>
          <a:noFill/>
          <a:ln w="25400">
            <a:solidFill>
              <a:schemeClr val="bg1"/>
            </a:solidFill>
            <a:round/>
            <a:headEnd/>
            <a:tailEnd type="triangle" w="med" len="med"/>
          </a:ln>
          <a:effectLst/>
        </p:spPr>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FBE9206E-781C-4C65-9E2A-A3CFE6D97E74}" type="slidenum">
              <a:rPr lang="en-US"/>
              <a:pPr/>
              <a:t>52</a:t>
            </a:fld>
            <a:endParaRPr lang="en-US"/>
          </a:p>
        </p:txBody>
      </p:sp>
      <p:sp>
        <p:nvSpPr>
          <p:cNvPr id="672770" name="Rectangle 2"/>
          <p:cNvSpPr>
            <a:spLocks noGrp="1" noChangeArrowheads="1"/>
          </p:cNvSpPr>
          <p:nvPr>
            <p:ph type="title"/>
          </p:nvPr>
        </p:nvSpPr>
        <p:spPr>
          <a:ln/>
        </p:spPr>
        <p:txBody>
          <a:bodyPr/>
          <a:lstStyle/>
          <a:p>
            <a:r>
              <a:rPr lang="en-CA" dirty="0"/>
              <a:t>DBMS Controls</a:t>
            </a:r>
          </a:p>
        </p:txBody>
      </p:sp>
      <p:sp>
        <p:nvSpPr>
          <p:cNvPr id="672771" name="Rectangle 3"/>
          <p:cNvSpPr>
            <a:spLocks noGrp="1" noChangeArrowheads="1"/>
          </p:cNvSpPr>
          <p:nvPr>
            <p:ph type="body" idx="1"/>
          </p:nvPr>
        </p:nvSpPr>
        <p:spPr/>
        <p:txBody>
          <a:bodyPr>
            <a:normAutofit fontScale="92500" lnSpcReduction="10000"/>
          </a:bodyPr>
          <a:lstStyle/>
          <a:p>
            <a:pPr>
              <a:lnSpc>
                <a:spcPct val="90000"/>
              </a:lnSpc>
            </a:pPr>
            <a:r>
              <a:rPr lang="en-CA" sz="2400" dirty="0" smtClean="0"/>
              <a:t>Metadata / Data warehousing</a:t>
            </a:r>
            <a:endParaRPr lang="en-CA" sz="2400" dirty="0"/>
          </a:p>
          <a:p>
            <a:pPr lvl="1">
              <a:lnSpc>
                <a:spcPct val="90000"/>
              </a:lnSpc>
            </a:pPr>
            <a:r>
              <a:rPr lang="en-CA" sz="2000" dirty="0" smtClean="0"/>
              <a:t>Data warehousing combines data from multiple DBs</a:t>
            </a:r>
          </a:p>
          <a:p>
            <a:pPr lvl="1">
              <a:lnSpc>
                <a:spcPct val="90000"/>
              </a:lnSpc>
            </a:pPr>
            <a:r>
              <a:rPr lang="en-CA" sz="2000" dirty="0" smtClean="0"/>
              <a:t>Data mining massages data in the data warehouse into useful metadata</a:t>
            </a:r>
          </a:p>
          <a:p>
            <a:pPr lvl="1">
              <a:lnSpc>
                <a:spcPct val="90000"/>
              </a:lnSpc>
            </a:pPr>
            <a:r>
              <a:rPr lang="en-CA" sz="2000" dirty="0" smtClean="0"/>
              <a:t>Metadata (data about the data) can help manage restricted access because the metadata is de-sensitized</a:t>
            </a:r>
            <a:endParaRPr lang="en-CA" sz="2000" dirty="0"/>
          </a:p>
          <a:p>
            <a:pPr lvl="1">
              <a:lnSpc>
                <a:spcPct val="90000"/>
              </a:lnSpc>
            </a:pPr>
            <a:r>
              <a:rPr lang="en-CA" sz="2000" dirty="0"/>
              <a:t>Users are allowed to access metadata but not </a:t>
            </a:r>
            <a:r>
              <a:rPr lang="en-CA" sz="2000" dirty="0" smtClean="0"/>
              <a:t>actual data </a:t>
            </a:r>
            <a:r>
              <a:rPr lang="en-CA" sz="2000" dirty="0"/>
              <a:t>in the data </a:t>
            </a:r>
            <a:r>
              <a:rPr lang="en-CA" sz="2000" dirty="0" smtClean="0"/>
              <a:t>warehouse.</a:t>
            </a:r>
            <a:endParaRPr lang="en-CA" sz="2000" dirty="0"/>
          </a:p>
          <a:p>
            <a:pPr marL="342900" lvl="1" indent="-342900">
              <a:lnSpc>
                <a:spcPct val="90000"/>
              </a:lnSpc>
              <a:buFontTx/>
              <a:buChar char="•"/>
            </a:pPr>
            <a:r>
              <a:rPr lang="en-CA" sz="2400" dirty="0"/>
              <a:t>Data </a:t>
            </a:r>
            <a:r>
              <a:rPr lang="en-CA" sz="2400" dirty="0" smtClean="0"/>
              <a:t>contamination:  Corrupting data integrity by user input errors, bad data or erroneous processing</a:t>
            </a:r>
            <a:endParaRPr lang="en-CA" sz="2400" dirty="0"/>
          </a:p>
          <a:p>
            <a:pPr lvl="1">
              <a:lnSpc>
                <a:spcPct val="90000"/>
              </a:lnSpc>
            </a:pPr>
            <a:r>
              <a:rPr lang="en-CA" sz="2000" dirty="0"/>
              <a:t>Input controls:  transaction counts, hash totals, error detection, error correction, checksums, control totals</a:t>
            </a:r>
          </a:p>
          <a:p>
            <a:pPr lvl="1">
              <a:lnSpc>
                <a:spcPct val="90000"/>
              </a:lnSpc>
            </a:pPr>
            <a:r>
              <a:rPr lang="en-CA" sz="2000" dirty="0"/>
              <a:t>Output controls:  validity of transactions through reconciliation, authorization controls, verification with expected results, audit trails</a:t>
            </a:r>
          </a:p>
          <a:p>
            <a:pPr>
              <a:lnSpc>
                <a:spcPct val="90000"/>
              </a:lnSpc>
            </a:pPr>
            <a:endParaRPr lang="en-CA" sz="2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CB69E34F-0B30-4E18-90C9-54F7B0036685}" type="slidenum">
              <a:rPr lang="en-US"/>
              <a:pPr/>
              <a:t>53</a:t>
            </a:fld>
            <a:endParaRPr lang="en-US"/>
          </a:p>
        </p:txBody>
      </p:sp>
      <p:sp>
        <p:nvSpPr>
          <p:cNvPr id="696322" name="Rectangle 2"/>
          <p:cNvSpPr>
            <a:spLocks noGrp="1" noChangeArrowheads="1"/>
          </p:cNvSpPr>
          <p:nvPr>
            <p:ph type="title"/>
          </p:nvPr>
        </p:nvSpPr>
        <p:spPr>
          <a:ln/>
        </p:spPr>
        <p:txBody>
          <a:bodyPr/>
          <a:lstStyle/>
          <a:p>
            <a:r>
              <a:rPr lang="en-CA"/>
              <a:t>DBMS Security Mechanisms</a:t>
            </a:r>
          </a:p>
        </p:txBody>
      </p:sp>
      <p:sp>
        <p:nvSpPr>
          <p:cNvPr id="696323" name="Rectangle 3"/>
          <p:cNvSpPr>
            <a:spLocks noGrp="1" noChangeArrowheads="1"/>
          </p:cNvSpPr>
          <p:nvPr>
            <p:ph type="body" idx="1"/>
          </p:nvPr>
        </p:nvSpPr>
        <p:spPr/>
        <p:txBody>
          <a:bodyPr/>
          <a:lstStyle/>
          <a:p>
            <a:pPr>
              <a:lnSpc>
                <a:spcPct val="90000"/>
              </a:lnSpc>
            </a:pPr>
            <a:r>
              <a:rPr lang="en-CA" sz="2400" dirty="0"/>
              <a:t>Concurrency</a:t>
            </a:r>
          </a:p>
          <a:p>
            <a:pPr lvl="1">
              <a:lnSpc>
                <a:spcPct val="90000"/>
              </a:lnSpc>
            </a:pPr>
            <a:r>
              <a:rPr lang="en-CA" sz="2000" dirty="0"/>
              <a:t>Use a “locking” mechanism allows authorized users to edit, but prevent other users from querying or modifying data at the same time</a:t>
            </a:r>
          </a:p>
          <a:p>
            <a:pPr lvl="1">
              <a:lnSpc>
                <a:spcPct val="90000"/>
              </a:lnSpc>
            </a:pPr>
            <a:r>
              <a:rPr lang="en-CA" sz="2000" dirty="0"/>
              <a:t>Protects database integrity, and availability</a:t>
            </a:r>
          </a:p>
          <a:p>
            <a:pPr>
              <a:lnSpc>
                <a:spcPct val="90000"/>
              </a:lnSpc>
            </a:pPr>
            <a:r>
              <a:rPr lang="en-CA" sz="2400" dirty="0"/>
              <a:t>Content-dependent Access Control</a:t>
            </a:r>
          </a:p>
          <a:p>
            <a:pPr lvl="1">
              <a:lnSpc>
                <a:spcPct val="90000"/>
              </a:lnSpc>
            </a:pPr>
            <a:r>
              <a:rPr lang="en-CA" sz="2000" dirty="0"/>
              <a:t>Access is allowed to individuals based on the content of the object being accessed</a:t>
            </a:r>
          </a:p>
          <a:p>
            <a:pPr lvl="1">
              <a:lnSpc>
                <a:spcPct val="90000"/>
              </a:lnSpc>
            </a:pPr>
            <a:r>
              <a:rPr lang="en-CA" sz="2000" b="1" dirty="0">
                <a:solidFill>
                  <a:schemeClr val="accent2"/>
                </a:solidFill>
              </a:rPr>
              <a:t>Cell suppression</a:t>
            </a:r>
            <a:r>
              <a:rPr lang="en-CA" sz="2000" dirty="0"/>
              <a:t> is limiting the view (hiding) of certain database fields or cells, e.g. credit card numbers may be shown as last 4 numbers, or omitted altogether</a:t>
            </a:r>
          </a:p>
          <a:p>
            <a:pPr>
              <a:lnSpc>
                <a:spcPct val="90000"/>
              </a:lnSpc>
            </a:pPr>
            <a:endParaRPr lang="en-CA"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44F8921A-D235-40B5-871D-A9A90081E85F}" type="slidenum">
              <a:rPr lang="en-US"/>
              <a:pPr/>
              <a:t>54</a:t>
            </a:fld>
            <a:endParaRPr lang="en-US"/>
          </a:p>
        </p:txBody>
      </p:sp>
      <p:sp>
        <p:nvSpPr>
          <p:cNvPr id="697346" name="Rectangle 2"/>
          <p:cNvSpPr>
            <a:spLocks noGrp="1" noChangeArrowheads="1"/>
          </p:cNvSpPr>
          <p:nvPr>
            <p:ph type="title"/>
          </p:nvPr>
        </p:nvSpPr>
        <p:spPr>
          <a:ln/>
        </p:spPr>
        <p:txBody>
          <a:bodyPr/>
          <a:lstStyle/>
          <a:p>
            <a:r>
              <a:rPr lang="en-CA"/>
              <a:t>DBMS Security Mechanisms</a:t>
            </a:r>
          </a:p>
        </p:txBody>
      </p:sp>
      <p:sp>
        <p:nvSpPr>
          <p:cNvPr id="697347" name="Rectangle 3"/>
          <p:cNvSpPr>
            <a:spLocks noGrp="1" noChangeArrowheads="1"/>
          </p:cNvSpPr>
          <p:nvPr>
            <p:ph type="body" idx="1"/>
          </p:nvPr>
        </p:nvSpPr>
        <p:spPr/>
        <p:txBody>
          <a:bodyPr/>
          <a:lstStyle/>
          <a:p>
            <a:r>
              <a:rPr lang="en-CA" sz="2400" dirty="0"/>
              <a:t>Context-dependent Access Control</a:t>
            </a:r>
          </a:p>
          <a:p>
            <a:pPr lvl="1"/>
            <a:r>
              <a:rPr lang="en-CA" sz="2000" dirty="0"/>
              <a:t>Access is permitted or denied depending on external conditions such as time or location of the query</a:t>
            </a:r>
          </a:p>
          <a:p>
            <a:r>
              <a:rPr lang="en-CA" sz="2400" dirty="0" err="1"/>
              <a:t>Polyinstantiation</a:t>
            </a:r>
            <a:endParaRPr lang="en-CA" sz="2400" dirty="0"/>
          </a:p>
          <a:p>
            <a:pPr lvl="1"/>
            <a:r>
              <a:rPr lang="en-CA" sz="2000" dirty="0"/>
              <a:t>Two or more rows in the same relational table have identical primary keys but different data for use at different classification levels</a:t>
            </a:r>
          </a:p>
          <a:p>
            <a:pPr lvl="1"/>
            <a:r>
              <a:rPr lang="en-CA" sz="2000" dirty="0"/>
              <a:t>Used as a defence against inference type attacks</a:t>
            </a:r>
          </a:p>
          <a:p>
            <a:pPr lvl="2"/>
            <a:r>
              <a:rPr lang="en-CA" sz="1800" dirty="0"/>
              <a:t>E.g. one row has full credit card information, other row has fake, masked or hashed credit card information</a:t>
            </a:r>
          </a:p>
          <a:p>
            <a:endParaRPr lang="en-CA" sz="24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Knowledge based  systems</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55</a:t>
            </a:fld>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D18827E5-5E1A-4D24-A0BC-06AC825354A7}" type="slidenum">
              <a:rPr lang="en-US"/>
              <a:pPr/>
              <a:t>56</a:t>
            </a:fld>
            <a:endParaRPr lang="en-US"/>
          </a:p>
        </p:txBody>
      </p:sp>
      <p:sp>
        <p:nvSpPr>
          <p:cNvPr id="673794" name="Rectangle 2"/>
          <p:cNvSpPr>
            <a:spLocks noGrp="1" noChangeArrowheads="1"/>
          </p:cNvSpPr>
          <p:nvPr>
            <p:ph type="title"/>
          </p:nvPr>
        </p:nvSpPr>
        <p:spPr>
          <a:ln/>
        </p:spPr>
        <p:txBody>
          <a:bodyPr/>
          <a:lstStyle/>
          <a:p>
            <a:r>
              <a:rPr lang="en-CA"/>
              <a:t>Knowledge Based Systems</a:t>
            </a:r>
          </a:p>
        </p:txBody>
      </p:sp>
      <p:sp>
        <p:nvSpPr>
          <p:cNvPr id="673795" name="Rectangle 3"/>
          <p:cNvSpPr>
            <a:spLocks noGrp="1" noChangeArrowheads="1"/>
          </p:cNvSpPr>
          <p:nvPr>
            <p:ph type="body" idx="1"/>
          </p:nvPr>
        </p:nvSpPr>
        <p:spPr/>
        <p:txBody>
          <a:bodyPr/>
          <a:lstStyle/>
          <a:p>
            <a:r>
              <a:rPr lang="en-CA" sz="2400" dirty="0"/>
              <a:t>Computers are great for solving labour intensive problems that would require much too tedious work for a human.</a:t>
            </a:r>
          </a:p>
          <a:p>
            <a:r>
              <a:rPr lang="en-CA" sz="2400" dirty="0"/>
              <a:t>Researchers then turned to trying to make computers become more human like.</a:t>
            </a:r>
          </a:p>
          <a:p>
            <a:r>
              <a:rPr lang="en-CA" sz="2400" b="1" dirty="0"/>
              <a:t>Artificial Intelligence</a:t>
            </a:r>
            <a:r>
              <a:rPr lang="en-CA" sz="2400" dirty="0"/>
              <a:t> is another term for </a:t>
            </a:r>
            <a:r>
              <a:rPr lang="en-CA" sz="2400" b="1" dirty="0"/>
              <a:t>knowledge based systems</a:t>
            </a:r>
            <a:r>
              <a:rPr lang="en-CA" sz="2400" dirty="0"/>
              <a:t>. The goal of AI is to teach the computer to accumulate knowledge and make decisions on the basis of that knowledge</a:t>
            </a:r>
            <a:r>
              <a:rPr lang="en-CA" sz="2400" dirty="0" smtClean="0"/>
              <a:t>.</a:t>
            </a:r>
            <a:endParaRPr lang="en-CA" sz="2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76B49021-B8D3-4D80-87AF-DA42F5CF5DC3}" type="slidenum">
              <a:rPr lang="en-US"/>
              <a:pPr/>
              <a:t>57</a:t>
            </a:fld>
            <a:endParaRPr lang="en-US"/>
          </a:p>
        </p:txBody>
      </p:sp>
      <p:sp>
        <p:nvSpPr>
          <p:cNvPr id="676866" name="Rectangle 2"/>
          <p:cNvSpPr>
            <a:spLocks noGrp="1" noChangeArrowheads="1"/>
          </p:cNvSpPr>
          <p:nvPr>
            <p:ph type="title"/>
          </p:nvPr>
        </p:nvSpPr>
        <p:spPr>
          <a:ln/>
        </p:spPr>
        <p:txBody>
          <a:bodyPr/>
          <a:lstStyle/>
          <a:p>
            <a:r>
              <a:rPr lang="en-CA" dirty="0" smtClean="0"/>
              <a:t>Expert </a:t>
            </a:r>
            <a:r>
              <a:rPr lang="en-CA" dirty="0"/>
              <a:t>Systems</a:t>
            </a:r>
          </a:p>
        </p:txBody>
      </p:sp>
      <p:sp>
        <p:nvSpPr>
          <p:cNvPr id="676867" name="Rectangle 3"/>
          <p:cNvSpPr>
            <a:spLocks noGrp="1" noChangeArrowheads="1"/>
          </p:cNvSpPr>
          <p:nvPr>
            <p:ph type="body" idx="1"/>
          </p:nvPr>
        </p:nvSpPr>
        <p:spPr/>
        <p:txBody>
          <a:bodyPr/>
          <a:lstStyle/>
          <a:p>
            <a:pPr>
              <a:buFontTx/>
              <a:buChar char="•"/>
            </a:pPr>
            <a:r>
              <a:rPr lang="en-CA" b="1"/>
              <a:t>Expert systems</a:t>
            </a:r>
            <a:r>
              <a:rPr lang="en-CA"/>
              <a:t> work by building a database of past events.  An inference engine is used to correlate the data, to predict future occurrences and influence decisions.</a:t>
            </a:r>
          </a:p>
          <a:p>
            <a:pPr>
              <a:buFontTx/>
              <a:buChar char="•"/>
            </a:pPr>
            <a:r>
              <a:rPr lang="en-CA"/>
              <a:t>The </a:t>
            </a:r>
            <a:r>
              <a:rPr lang="en-CA" b="1"/>
              <a:t>knowledge base</a:t>
            </a:r>
            <a:r>
              <a:rPr lang="en-CA"/>
              <a:t> contains the rules of the expert system.</a:t>
            </a:r>
          </a:p>
          <a:p>
            <a:pPr lvl="1"/>
            <a:r>
              <a:rPr lang="en-CA"/>
              <a:t>It is the “if/then” statements.</a:t>
            </a:r>
          </a:p>
          <a:p>
            <a:pPr lvl="1"/>
            <a:endParaRPr lang="en-CA"/>
          </a:p>
          <a:p>
            <a:pPr>
              <a:buFontTx/>
              <a:buChar char="•"/>
            </a:pPr>
            <a:endParaRPr lang="en-CA"/>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5147762C-D7CC-46EC-ACE3-8CAE308D51AE}" type="slidenum">
              <a:rPr lang="en-US"/>
              <a:pPr/>
              <a:t>58</a:t>
            </a:fld>
            <a:endParaRPr lang="en-US"/>
          </a:p>
        </p:txBody>
      </p:sp>
      <p:sp>
        <p:nvSpPr>
          <p:cNvPr id="677890" name="Rectangle 2"/>
          <p:cNvSpPr>
            <a:spLocks noGrp="1" noChangeArrowheads="1"/>
          </p:cNvSpPr>
          <p:nvPr>
            <p:ph type="title"/>
          </p:nvPr>
        </p:nvSpPr>
        <p:spPr>
          <a:ln/>
        </p:spPr>
        <p:txBody>
          <a:bodyPr/>
          <a:lstStyle/>
          <a:p>
            <a:r>
              <a:rPr lang="en-CA" dirty="0" smtClean="0"/>
              <a:t>Expert </a:t>
            </a:r>
            <a:r>
              <a:rPr lang="en-CA" dirty="0"/>
              <a:t>Systems</a:t>
            </a:r>
          </a:p>
        </p:txBody>
      </p:sp>
      <p:sp>
        <p:nvSpPr>
          <p:cNvPr id="677891" name="Rectangle 3"/>
          <p:cNvSpPr>
            <a:spLocks noGrp="1" noChangeArrowheads="1"/>
          </p:cNvSpPr>
          <p:nvPr>
            <p:ph type="body" idx="1"/>
          </p:nvPr>
        </p:nvSpPr>
        <p:spPr/>
        <p:txBody>
          <a:bodyPr>
            <a:normAutofit lnSpcReduction="10000"/>
          </a:bodyPr>
          <a:lstStyle/>
          <a:p>
            <a:pPr>
              <a:lnSpc>
                <a:spcPct val="90000"/>
              </a:lnSpc>
              <a:buFontTx/>
              <a:buChar char="•"/>
            </a:pPr>
            <a:r>
              <a:rPr lang="en-CA" sz="2400" dirty="0"/>
              <a:t>The </a:t>
            </a:r>
            <a:r>
              <a:rPr lang="en-CA" sz="2400" b="1" dirty="0"/>
              <a:t>inference engine</a:t>
            </a:r>
            <a:r>
              <a:rPr lang="en-CA" sz="2400" dirty="0"/>
              <a:t> may use one of the following techniques</a:t>
            </a:r>
          </a:p>
          <a:p>
            <a:pPr>
              <a:lnSpc>
                <a:spcPct val="90000"/>
              </a:lnSpc>
            </a:pPr>
            <a:r>
              <a:rPr lang="en-CA" sz="2400" b="1" dirty="0">
                <a:solidFill>
                  <a:schemeClr val="accent2"/>
                </a:solidFill>
              </a:rPr>
              <a:t>Fuzzy logic</a:t>
            </a:r>
            <a:r>
              <a:rPr lang="en-CA" sz="2400" b="1" dirty="0"/>
              <a:t>:  </a:t>
            </a:r>
            <a:r>
              <a:rPr lang="en-CA" sz="2400" dirty="0"/>
              <a:t>breaks down factors influencing decision into components (X, Y) and evaluates each component separately, then combines to arrive at a yes/no conclusion</a:t>
            </a:r>
          </a:p>
          <a:p>
            <a:pPr lvl="1">
              <a:lnSpc>
                <a:spcPct val="90000"/>
              </a:lnSpc>
            </a:pPr>
            <a:r>
              <a:rPr lang="en-CA" sz="2200" dirty="0"/>
              <a:t>Uses rule-based IF X AND Y THEN Z approach</a:t>
            </a:r>
          </a:p>
          <a:p>
            <a:pPr>
              <a:lnSpc>
                <a:spcPct val="90000"/>
              </a:lnSpc>
            </a:pPr>
            <a:r>
              <a:rPr lang="en-CA" sz="2400" b="1" dirty="0">
                <a:solidFill>
                  <a:schemeClr val="accent2"/>
                </a:solidFill>
              </a:rPr>
              <a:t>Certainty factor</a:t>
            </a:r>
            <a:r>
              <a:rPr lang="en-CA" sz="2400" b="1" dirty="0"/>
              <a:t>:  </a:t>
            </a:r>
            <a:r>
              <a:rPr lang="en-CA" sz="2400" dirty="0"/>
              <a:t>is a measure used to express how accurate, truthful or reliable evidence is.</a:t>
            </a:r>
          </a:p>
          <a:p>
            <a:pPr lvl="1">
              <a:lnSpc>
                <a:spcPct val="90000"/>
              </a:lnSpc>
            </a:pPr>
            <a:r>
              <a:rPr lang="en-CA" sz="2200" dirty="0"/>
              <a:t>It is neither a probability nor a truth value.</a:t>
            </a:r>
          </a:p>
          <a:p>
            <a:pPr lvl="1">
              <a:lnSpc>
                <a:spcPct val="90000"/>
              </a:lnSpc>
            </a:pPr>
            <a:r>
              <a:rPr lang="en-CA" sz="2200" dirty="0"/>
              <a:t>E.g.  “suggestive evidence” may be assigned 0.6, and “strongly suggestive evidence” may be assigned 0.8</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1"/>
          </p:nvPr>
        </p:nvSpPr>
        <p:spPr/>
        <p:txBody>
          <a:bodyPr/>
          <a:lstStyle/>
          <a:p>
            <a:fld id="{D7C1F988-6569-422A-9237-716C9831BDE3}" type="slidenum">
              <a:rPr lang="en-US"/>
              <a:pPr/>
              <a:t>59</a:t>
            </a:fld>
            <a:endParaRPr lang="en-US"/>
          </a:p>
        </p:txBody>
      </p:sp>
      <p:sp>
        <p:nvSpPr>
          <p:cNvPr id="674818" name="Rectangle 2"/>
          <p:cNvSpPr>
            <a:spLocks noGrp="1" noChangeArrowheads="1"/>
          </p:cNvSpPr>
          <p:nvPr>
            <p:ph type="title"/>
          </p:nvPr>
        </p:nvSpPr>
        <p:spPr>
          <a:ln/>
        </p:spPr>
        <p:txBody>
          <a:bodyPr/>
          <a:lstStyle/>
          <a:p>
            <a:r>
              <a:rPr lang="en-CA" dirty="0" smtClean="0"/>
              <a:t>Artificial Neural Networks</a:t>
            </a:r>
            <a:endParaRPr lang="en-CA" dirty="0"/>
          </a:p>
        </p:txBody>
      </p:sp>
      <p:sp>
        <p:nvSpPr>
          <p:cNvPr id="674819" name="Rectangle 3"/>
          <p:cNvSpPr>
            <a:spLocks noGrp="1" noChangeArrowheads="1"/>
          </p:cNvSpPr>
          <p:nvPr>
            <p:ph type="body" sz="half" idx="1"/>
          </p:nvPr>
        </p:nvSpPr>
        <p:spPr/>
        <p:txBody>
          <a:bodyPr>
            <a:normAutofit lnSpcReduction="10000"/>
          </a:bodyPr>
          <a:lstStyle/>
          <a:p>
            <a:pPr marL="0" indent="0">
              <a:lnSpc>
                <a:spcPct val="90000"/>
              </a:lnSpc>
              <a:buFontTx/>
              <a:buChar char="•"/>
            </a:pPr>
            <a:r>
              <a:rPr lang="en-CA" sz="2000" dirty="0" smtClean="0"/>
              <a:t>A </a:t>
            </a:r>
            <a:r>
              <a:rPr lang="en-CA" sz="2000" dirty="0"/>
              <a:t>chain of computational units </a:t>
            </a:r>
            <a:r>
              <a:rPr lang="en-CA" sz="2000" dirty="0" smtClean="0"/>
              <a:t>(neurons) are </a:t>
            </a:r>
            <a:r>
              <a:rPr lang="en-CA" sz="2000" dirty="0"/>
              <a:t>used to </a:t>
            </a:r>
            <a:r>
              <a:rPr lang="en-CA" sz="2000" b="1" dirty="0">
                <a:solidFill>
                  <a:schemeClr val="accent2"/>
                </a:solidFill>
              </a:rPr>
              <a:t>imitate real biological</a:t>
            </a:r>
            <a:r>
              <a:rPr lang="en-CA" sz="2000" dirty="0"/>
              <a:t> reasoning.</a:t>
            </a:r>
          </a:p>
          <a:p>
            <a:pPr marL="0" indent="0">
              <a:lnSpc>
                <a:spcPct val="90000"/>
              </a:lnSpc>
              <a:buFontTx/>
              <a:buChar char="•"/>
            </a:pPr>
            <a:r>
              <a:rPr lang="en-CA" sz="2000" dirty="0"/>
              <a:t>If the sum of a set of inputs exceeds a threshold, a neuron fires</a:t>
            </a:r>
            <a:r>
              <a:rPr lang="en-CA" sz="2000" dirty="0" smtClean="0"/>
              <a:t>.</a:t>
            </a:r>
          </a:p>
          <a:p>
            <a:pPr marL="0" indent="0">
              <a:lnSpc>
                <a:spcPct val="90000"/>
              </a:lnSpc>
              <a:buFontTx/>
              <a:buChar char="•"/>
            </a:pPr>
            <a:endParaRPr lang="en-CA" sz="2000" dirty="0" smtClean="0"/>
          </a:p>
          <a:p>
            <a:pPr marL="0" indent="0">
              <a:lnSpc>
                <a:spcPct val="90000"/>
              </a:lnSpc>
            </a:pPr>
            <a:r>
              <a:rPr lang="en-CA" sz="2000" dirty="0" smtClean="0"/>
              <a:t>There is an initial </a:t>
            </a:r>
            <a:r>
              <a:rPr lang="en-CA" sz="2000" b="1" dirty="0" smtClean="0"/>
              <a:t>training period</a:t>
            </a:r>
            <a:r>
              <a:rPr lang="en-CA" sz="2000" dirty="0" smtClean="0"/>
              <a:t> where normal inputs are provided for which the proper decision is known</a:t>
            </a:r>
          </a:p>
          <a:p>
            <a:pPr marL="0" indent="0">
              <a:lnSpc>
                <a:spcPct val="90000"/>
              </a:lnSpc>
            </a:pPr>
            <a:r>
              <a:rPr lang="en-CA" sz="2000" dirty="0" smtClean="0"/>
              <a:t>The network then </a:t>
            </a:r>
            <a:r>
              <a:rPr lang="en-CA" sz="2000" b="1" dirty="0" smtClean="0"/>
              <a:t>works backwards</a:t>
            </a:r>
            <a:r>
              <a:rPr lang="en-CA" sz="2000" dirty="0" smtClean="0"/>
              <a:t> to determine proper weights for each node</a:t>
            </a:r>
          </a:p>
          <a:p>
            <a:pPr marL="0" indent="0">
              <a:lnSpc>
                <a:spcPct val="90000"/>
              </a:lnSpc>
              <a:buFontTx/>
              <a:buChar char="•"/>
            </a:pPr>
            <a:endParaRPr lang="en-CA" sz="2000" dirty="0"/>
          </a:p>
        </p:txBody>
      </p:sp>
      <p:pic>
        <p:nvPicPr>
          <p:cNvPr id="674820" name="Picture 4"/>
          <p:cNvPicPr>
            <a:picLocks noChangeAspect="1" noChangeArrowheads="1"/>
          </p:cNvPicPr>
          <p:nvPr/>
        </p:nvPicPr>
        <p:blipFill>
          <a:blip r:embed="rId3" cstate="print"/>
          <a:srcRect/>
          <a:stretch>
            <a:fillRect/>
          </a:stretch>
        </p:blipFill>
        <p:spPr bwMode="auto">
          <a:xfrm>
            <a:off x="4786314" y="2071678"/>
            <a:ext cx="4143404" cy="3111862"/>
          </a:xfrm>
          <a:prstGeom prst="rect">
            <a:avLst/>
          </a:prstGeom>
          <a:noFill/>
          <a:ln w="25400" algn="ctr">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4"/>
          <p:cNvSpPr>
            <a:spLocks noGrp="1"/>
          </p:cNvSpPr>
          <p:nvPr>
            <p:ph type="sldNum" sz="quarter" idx="4294967295"/>
          </p:nvPr>
        </p:nvSpPr>
        <p:spPr>
          <a:xfrm>
            <a:off x="7308850" y="6237288"/>
            <a:ext cx="457200" cy="476250"/>
          </a:xfrm>
          <a:prstGeom prst="rect">
            <a:avLst/>
          </a:prstGeom>
        </p:spPr>
        <p:txBody>
          <a:bodyPr/>
          <a:lstStyle/>
          <a:p>
            <a:fld id="{15460EBD-5E2D-47D9-8F80-A1B827AD08AB}" type="slidenum">
              <a:rPr lang="en-US"/>
              <a:pPr/>
              <a:t>6</a:t>
            </a:fld>
            <a:endParaRPr lang="en-US"/>
          </a:p>
        </p:txBody>
      </p:sp>
      <p:sp>
        <p:nvSpPr>
          <p:cNvPr id="619522" name="Rectangle 2"/>
          <p:cNvSpPr>
            <a:spLocks noGrp="1" noChangeArrowheads="1"/>
          </p:cNvSpPr>
          <p:nvPr>
            <p:ph type="title"/>
          </p:nvPr>
        </p:nvSpPr>
        <p:spPr>
          <a:ln/>
        </p:spPr>
        <p:txBody>
          <a:bodyPr>
            <a:normAutofit fontScale="90000"/>
          </a:bodyPr>
          <a:lstStyle/>
          <a:p>
            <a:r>
              <a:rPr lang="en-CA"/>
              <a:t>Lifecycle Models</a:t>
            </a:r>
            <a:br>
              <a:rPr lang="en-CA"/>
            </a:br>
            <a:r>
              <a:rPr lang="en-CA"/>
              <a:t>Waterfall </a:t>
            </a:r>
          </a:p>
        </p:txBody>
      </p:sp>
      <p:sp>
        <p:nvSpPr>
          <p:cNvPr id="619523" name="Rectangle 3"/>
          <p:cNvSpPr>
            <a:spLocks noGrp="1" noChangeArrowheads="1"/>
          </p:cNvSpPr>
          <p:nvPr>
            <p:ph type="body" idx="1"/>
          </p:nvPr>
        </p:nvSpPr>
        <p:spPr>
          <a:xfrm>
            <a:off x="3779838" y="1844675"/>
            <a:ext cx="5364162" cy="1441450"/>
          </a:xfrm>
        </p:spPr>
        <p:txBody>
          <a:bodyPr/>
          <a:lstStyle/>
          <a:p>
            <a:pPr marL="533400" indent="-533400" algn="r"/>
            <a:r>
              <a:rPr lang="en-CA" sz="2400"/>
              <a:t>Developed in the early 1970s.</a:t>
            </a:r>
          </a:p>
          <a:p>
            <a:pPr marL="533400" indent="-533400" algn="r"/>
            <a:r>
              <a:rPr lang="en-CA" sz="2400"/>
              <a:t>View of the SDLC as a series of iterative activities.</a:t>
            </a:r>
          </a:p>
          <a:p>
            <a:pPr marL="533400" indent="-533400" algn="r"/>
            <a:endParaRPr lang="en-CA" sz="2400"/>
          </a:p>
        </p:txBody>
      </p:sp>
      <p:sp>
        <p:nvSpPr>
          <p:cNvPr id="619541" name="Rectangle 21"/>
          <p:cNvSpPr>
            <a:spLocks noChangeArrowheads="1"/>
          </p:cNvSpPr>
          <p:nvPr/>
        </p:nvSpPr>
        <p:spPr bwMode="auto">
          <a:xfrm>
            <a:off x="323850" y="1412875"/>
            <a:ext cx="1079500" cy="606425"/>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sz="1600"/>
              <a:t>Project Initiation</a:t>
            </a:r>
          </a:p>
        </p:txBody>
      </p:sp>
      <p:sp>
        <p:nvSpPr>
          <p:cNvPr id="619542" name="Rectangle 22"/>
          <p:cNvSpPr>
            <a:spLocks noChangeArrowheads="1"/>
          </p:cNvSpPr>
          <p:nvPr/>
        </p:nvSpPr>
        <p:spPr bwMode="auto">
          <a:xfrm>
            <a:off x="1403350" y="2130425"/>
            <a:ext cx="1584325" cy="606425"/>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sz="1600"/>
              <a:t>Functional Requirements</a:t>
            </a:r>
          </a:p>
        </p:txBody>
      </p:sp>
      <p:sp>
        <p:nvSpPr>
          <p:cNvPr id="619543" name="Rectangle 23"/>
          <p:cNvSpPr>
            <a:spLocks noChangeArrowheads="1"/>
          </p:cNvSpPr>
          <p:nvPr/>
        </p:nvSpPr>
        <p:spPr bwMode="auto">
          <a:xfrm>
            <a:off x="2797175" y="2852738"/>
            <a:ext cx="1703388" cy="606425"/>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sz="1600"/>
              <a:t>System Design Specification</a:t>
            </a:r>
          </a:p>
        </p:txBody>
      </p:sp>
      <p:sp>
        <p:nvSpPr>
          <p:cNvPr id="619544" name="Rectangle 24"/>
          <p:cNvSpPr>
            <a:spLocks noChangeArrowheads="1"/>
          </p:cNvSpPr>
          <p:nvPr/>
        </p:nvSpPr>
        <p:spPr bwMode="auto">
          <a:xfrm>
            <a:off x="4140200" y="3644900"/>
            <a:ext cx="1882775" cy="606425"/>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sz="1600"/>
              <a:t>Development and Implementation</a:t>
            </a:r>
          </a:p>
        </p:txBody>
      </p:sp>
      <p:sp>
        <p:nvSpPr>
          <p:cNvPr id="619545" name="Rectangle 25"/>
          <p:cNvSpPr>
            <a:spLocks noChangeArrowheads="1"/>
          </p:cNvSpPr>
          <p:nvPr/>
        </p:nvSpPr>
        <p:spPr bwMode="auto">
          <a:xfrm>
            <a:off x="5435600" y="4508500"/>
            <a:ext cx="1441450" cy="361950"/>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sz="1600"/>
              <a:t>Testing</a:t>
            </a:r>
          </a:p>
        </p:txBody>
      </p:sp>
      <p:sp>
        <p:nvSpPr>
          <p:cNvPr id="619546" name="Rectangle 26"/>
          <p:cNvSpPr>
            <a:spLocks noChangeArrowheads="1"/>
          </p:cNvSpPr>
          <p:nvPr/>
        </p:nvSpPr>
        <p:spPr bwMode="auto">
          <a:xfrm>
            <a:off x="6516688" y="5178425"/>
            <a:ext cx="1636712" cy="338138"/>
          </a:xfrm>
          <a:prstGeom prst="rect">
            <a:avLst/>
          </a:prstGeom>
          <a:solidFill>
            <a:srgbClr val="FFFF99"/>
          </a:solidFill>
          <a:ln w="25400" algn="ctr">
            <a:solidFill>
              <a:schemeClr val="tx1"/>
            </a:solidFill>
            <a:miter lim="800000"/>
            <a:headEnd/>
            <a:tailEnd/>
          </a:ln>
          <a:effectLst/>
        </p:spPr>
        <p:txBody>
          <a:bodyPr anchor="ctr">
            <a:spAutoFit/>
          </a:bodyPr>
          <a:lstStyle/>
          <a:p>
            <a:pPr defTabSz="914400">
              <a:lnSpc>
                <a:spcPct val="90000"/>
              </a:lnSpc>
            </a:pPr>
            <a:r>
              <a:rPr lang="en-CA" sz="1600"/>
              <a:t>Deployment</a:t>
            </a:r>
          </a:p>
        </p:txBody>
      </p:sp>
      <p:sp>
        <p:nvSpPr>
          <p:cNvPr id="619547" name="Rectangle 27"/>
          <p:cNvSpPr>
            <a:spLocks noChangeArrowheads="1"/>
          </p:cNvSpPr>
          <p:nvPr/>
        </p:nvSpPr>
        <p:spPr bwMode="auto">
          <a:xfrm>
            <a:off x="7445375" y="5734050"/>
            <a:ext cx="1590675" cy="338138"/>
          </a:xfrm>
          <a:prstGeom prst="rect">
            <a:avLst/>
          </a:prstGeom>
          <a:solidFill>
            <a:srgbClr val="FFFF99"/>
          </a:solidFill>
          <a:ln w="25400" algn="ctr">
            <a:solidFill>
              <a:schemeClr val="tx1"/>
            </a:solidFill>
            <a:miter lim="800000"/>
            <a:headEnd/>
            <a:tailEnd/>
          </a:ln>
          <a:effectLst/>
        </p:spPr>
        <p:txBody>
          <a:bodyPr anchor="ctr">
            <a:spAutoFit/>
          </a:bodyPr>
          <a:lstStyle/>
          <a:p>
            <a:pPr defTabSz="914400">
              <a:lnSpc>
                <a:spcPct val="90000"/>
              </a:lnSpc>
            </a:pPr>
            <a:r>
              <a:rPr lang="en-CA" sz="1600"/>
              <a:t>Maintenance</a:t>
            </a:r>
          </a:p>
        </p:txBody>
      </p:sp>
      <p:cxnSp>
        <p:nvCxnSpPr>
          <p:cNvPr id="619548" name="AutoShape 28"/>
          <p:cNvCxnSpPr>
            <a:cxnSpLocks noChangeShapeType="1"/>
            <a:stCxn id="619541" idx="3"/>
            <a:endCxn id="619542" idx="0"/>
          </p:cNvCxnSpPr>
          <p:nvPr/>
        </p:nvCxnSpPr>
        <p:spPr bwMode="auto">
          <a:xfrm>
            <a:off x="1416050" y="1716088"/>
            <a:ext cx="779463" cy="401637"/>
          </a:xfrm>
          <a:prstGeom prst="bentConnector2">
            <a:avLst/>
          </a:prstGeom>
          <a:noFill/>
          <a:ln w="25400">
            <a:solidFill>
              <a:schemeClr val="tx1"/>
            </a:solidFill>
            <a:miter lim="800000"/>
            <a:headEnd/>
            <a:tailEnd type="triangle" w="med" len="med"/>
          </a:ln>
          <a:effectLst/>
        </p:spPr>
      </p:cxnSp>
      <p:cxnSp>
        <p:nvCxnSpPr>
          <p:cNvPr id="619549" name="AutoShape 29"/>
          <p:cNvCxnSpPr>
            <a:cxnSpLocks noChangeShapeType="1"/>
            <a:stCxn id="619542" idx="3"/>
            <a:endCxn id="619543" idx="0"/>
          </p:cNvCxnSpPr>
          <p:nvPr/>
        </p:nvCxnSpPr>
        <p:spPr bwMode="auto">
          <a:xfrm>
            <a:off x="3000375" y="2433638"/>
            <a:ext cx="649288" cy="406400"/>
          </a:xfrm>
          <a:prstGeom prst="bentConnector2">
            <a:avLst/>
          </a:prstGeom>
          <a:noFill/>
          <a:ln w="25400">
            <a:solidFill>
              <a:schemeClr val="tx1"/>
            </a:solidFill>
            <a:miter lim="800000"/>
            <a:headEnd/>
            <a:tailEnd type="triangle" w="med" len="med"/>
          </a:ln>
          <a:effectLst/>
        </p:spPr>
      </p:cxnSp>
      <p:cxnSp>
        <p:nvCxnSpPr>
          <p:cNvPr id="619550" name="AutoShape 30"/>
          <p:cNvCxnSpPr>
            <a:cxnSpLocks noChangeShapeType="1"/>
            <a:stCxn id="619543" idx="3"/>
            <a:endCxn id="619544" idx="0"/>
          </p:cNvCxnSpPr>
          <p:nvPr/>
        </p:nvCxnSpPr>
        <p:spPr bwMode="auto">
          <a:xfrm>
            <a:off x="4513263" y="3155950"/>
            <a:ext cx="568325" cy="476250"/>
          </a:xfrm>
          <a:prstGeom prst="bentConnector2">
            <a:avLst/>
          </a:prstGeom>
          <a:noFill/>
          <a:ln w="25400">
            <a:solidFill>
              <a:schemeClr val="tx1"/>
            </a:solidFill>
            <a:miter lim="800000"/>
            <a:headEnd/>
            <a:tailEnd type="triangle" w="med" len="med"/>
          </a:ln>
          <a:effectLst/>
        </p:spPr>
      </p:cxnSp>
      <p:cxnSp>
        <p:nvCxnSpPr>
          <p:cNvPr id="619551" name="AutoShape 31"/>
          <p:cNvCxnSpPr>
            <a:cxnSpLocks noChangeShapeType="1"/>
            <a:stCxn id="619544" idx="3"/>
            <a:endCxn id="619545" idx="0"/>
          </p:cNvCxnSpPr>
          <p:nvPr/>
        </p:nvCxnSpPr>
        <p:spPr bwMode="auto">
          <a:xfrm>
            <a:off x="6035675" y="3948113"/>
            <a:ext cx="120650" cy="547687"/>
          </a:xfrm>
          <a:prstGeom prst="bentConnector2">
            <a:avLst/>
          </a:prstGeom>
          <a:noFill/>
          <a:ln w="25400">
            <a:solidFill>
              <a:schemeClr val="tx1"/>
            </a:solidFill>
            <a:miter lim="800000"/>
            <a:headEnd/>
            <a:tailEnd type="triangle" w="med" len="med"/>
          </a:ln>
          <a:effectLst/>
        </p:spPr>
      </p:cxnSp>
      <p:cxnSp>
        <p:nvCxnSpPr>
          <p:cNvPr id="619552" name="AutoShape 32"/>
          <p:cNvCxnSpPr>
            <a:cxnSpLocks noChangeShapeType="1"/>
            <a:stCxn id="619545" idx="3"/>
            <a:endCxn id="619546" idx="0"/>
          </p:cNvCxnSpPr>
          <p:nvPr/>
        </p:nvCxnSpPr>
        <p:spPr bwMode="auto">
          <a:xfrm>
            <a:off x="6889750" y="4689475"/>
            <a:ext cx="446088" cy="476250"/>
          </a:xfrm>
          <a:prstGeom prst="bentConnector2">
            <a:avLst/>
          </a:prstGeom>
          <a:noFill/>
          <a:ln w="25400">
            <a:solidFill>
              <a:schemeClr val="tx1"/>
            </a:solidFill>
            <a:miter lim="800000"/>
            <a:headEnd/>
            <a:tailEnd type="triangle" w="med" len="med"/>
          </a:ln>
          <a:effectLst/>
        </p:spPr>
      </p:cxnSp>
      <p:cxnSp>
        <p:nvCxnSpPr>
          <p:cNvPr id="619553" name="AutoShape 33"/>
          <p:cNvCxnSpPr>
            <a:cxnSpLocks noChangeShapeType="1"/>
            <a:stCxn id="619546" idx="3"/>
            <a:endCxn id="619547" idx="0"/>
          </p:cNvCxnSpPr>
          <p:nvPr/>
        </p:nvCxnSpPr>
        <p:spPr bwMode="auto">
          <a:xfrm>
            <a:off x="8166100" y="5348288"/>
            <a:ext cx="74613" cy="373062"/>
          </a:xfrm>
          <a:prstGeom prst="bentConnector2">
            <a:avLst/>
          </a:prstGeom>
          <a:noFill/>
          <a:ln w="25400">
            <a:solidFill>
              <a:schemeClr val="tx1"/>
            </a:solidFill>
            <a:miter lim="800000"/>
            <a:headEnd/>
            <a:tailEnd type="triangle" w="med" len="med"/>
          </a:ln>
          <a:effectLst/>
        </p:spPr>
      </p:cxnSp>
      <p:cxnSp>
        <p:nvCxnSpPr>
          <p:cNvPr id="619554" name="AutoShape 34"/>
          <p:cNvCxnSpPr>
            <a:cxnSpLocks noChangeShapeType="1"/>
            <a:stCxn id="619547" idx="1"/>
            <a:endCxn id="619546" idx="2"/>
          </p:cNvCxnSpPr>
          <p:nvPr/>
        </p:nvCxnSpPr>
        <p:spPr bwMode="auto">
          <a:xfrm rot="10800000">
            <a:off x="7335838" y="5529263"/>
            <a:ext cx="96837" cy="374650"/>
          </a:xfrm>
          <a:prstGeom prst="bentConnector2">
            <a:avLst/>
          </a:prstGeom>
          <a:noFill/>
          <a:ln w="25400">
            <a:solidFill>
              <a:schemeClr val="accent2"/>
            </a:solidFill>
            <a:prstDash val="dash"/>
            <a:miter lim="800000"/>
            <a:headEnd/>
            <a:tailEnd type="triangle" w="med" len="med"/>
          </a:ln>
          <a:effectLst/>
        </p:spPr>
      </p:cxnSp>
      <p:cxnSp>
        <p:nvCxnSpPr>
          <p:cNvPr id="619555" name="AutoShape 35"/>
          <p:cNvCxnSpPr>
            <a:cxnSpLocks noChangeShapeType="1"/>
            <a:stCxn id="619546" idx="1"/>
            <a:endCxn id="619545" idx="2"/>
          </p:cNvCxnSpPr>
          <p:nvPr/>
        </p:nvCxnSpPr>
        <p:spPr bwMode="auto">
          <a:xfrm rot="10800000">
            <a:off x="6156325" y="4883150"/>
            <a:ext cx="347663" cy="465138"/>
          </a:xfrm>
          <a:prstGeom prst="bentConnector2">
            <a:avLst/>
          </a:prstGeom>
          <a:noFill/>
          <a:ln w="25400">
            <a:solidFill>
              <a:schemeClr val="accent2"/>
            </a:solidFill>
            <a:prstDash val="dash"/>
            <a:miter lim="800000"/>
            <a:headEnd/>
            <a:tailEnd type="triangle" w="med" len="med"/>
          </a:ln>
          <a:effectLst/>
        </p:spPr>
      </p:cxnSp>
      <p:cxnSp>
        <p:nvCxnSpPr>
          <p:cNvPr id="619556" name="AutoShape 36"/>
          <p:cNvCxnSpPr>
            <a:cxnSpLocks noChangeShapeType="1"/>
            <a:stCxn id="619545" idx="1"/>
            <a:endCxn id="619544" idx="2"/>
          </p:cNvCxnSpPr>
          <p:nvPr/>
        </p:nvCxnSpPr>
        <p:spPr bwMode="auto">
          <a:xfrm rot="10800000">
            <a:off x="5081588" y="4264025"/>
            <a:ext cx="341312" cy="425450"/>
          </a:xfrm>
          <a:prstGeom prst="bentConnector2">
            <a:avLst/>
          </a:prstGeom>
          <a:noFill/>
          <a:ln w="25400">
            <a:solidFill>
              <a:schemeClr val="accent2"/>
            </a:solidFill>
            <a:prstDash val="dash"/>
            <a:miter lim="800000"/>
            <a:headEnd/>
            <a:tailEnd type="triangle" w="med" len="med"/>
          </a:ln>
          <a:effectLst/>
        </p:spPr>
      </p:cxnSp>
      <p:cxnSp>
        <p:nvCxnSpPr>
          <p:cNvPr id="619557" name="AutoShape 37"/>
          <p:cNvCxnSpPr>
            <a:cxnSpLocks noChangeShapeType="1"/>
            <a:stCxn id="619544" idx="1"/>
            <a:endCxn id="619543" idx="2"/>
          </p:cNvCxnSpPr>
          <p:nvPr/>
        </p:nvCxnSpPr>
        <p:spPr bwMode="auto">
          <a:xfrm rot="10800000">
            <a:off x="3649663" y="3471863"/>
            <a:ext cx="477837" cy="476250"/>
          </a:xfrm>
          <a:prstGeom prst="bentConnector2">
            <a:avLst/>
          </a:prstGeom>
          <a:noFill/>
          <a:ln w="25400">
            <a:solidFill>
              <a:schemeClr val="accent2"/>
            </a:solidFill>
            <a:prstDash val="dash"/>
            <a:miter lim="800000"/>
            <a:headEnd/>
            <a:tailEnd type="triangle" w="med" len="med"/>
          </a:ln>
          <a:effectLst/>
        </p:spPr>
      </p:cxnSp>
      <p:cxnSp>
        <p:nvCxnSpPr>
          <p:cNvPr id="619558" name="AutoShape 38"/>
          <p:cNvCxnSpPr>
            <a:cxnSpLocks noChangeShapeType="1"/>
            <a:stCxn id="619543" idx="1"/>
            <a:endCxn id="619542" idx="2"/>
          </p:cNvCxnSpPr>
          <p:nvPr/>
        </p:nvCxnSpPr>
        <p:spPr bwMode="auto">
          <a:xfrm rot="10800000">
            <a:off x="2195513" y="2749550"/>
            <a:ext cx="588962" cy="406400"/>
          </a:xfrm>
          <a:prstGeom prst="bentConnector2">
            <a:avLst/>
          </a:prstGeom>
          <a:noFill/>
          <a:ln w="25400">
            <a:solidFill>
              <a:schemeClr val="accent2"/>
            </a:solidFill>
            <a:prstDash val="dash"/>
            <a:miter lim="800000"/>
            <a:headEnd/>
            <a:tailEnd type="triangle" w="med" len="med"/>
          </a:ln>
          <a:effectLst/>
        </p:spPr>
      </p:cxnSp>
      <p:cxnSp>
        <p:nvCxnSpPr>
          <p:cNvPr id="619559" name="AutoShape 39"/>
          <p:cNvCxnSpPr>
            <a:cxnSpLocks noChangeShapeType="1"/>
            <a:stCxn id="619542" idx="1"/>
            <a:endCxn id="619541" idx="2"/>
          </p:cNvCxnSpPr>
          <p:nvPr/>
        </p:nvCxnSpPr>
        <p:spPr bwMode="auto">
          <a:xfrm rot="10800000">
            <a:off x="863600" y="2032000"/>
            <a:ext cx="527050" cy="401638"/>
          </a:xfrm>
          <a:prstGeom prst="bentConnector2">
            <a:avLst/>
          </a:prstGeom>
          <a:noFill/>
          <a:ln w="25400">
            <a:solidFill>
              <a:schemeClr val="accent2"/>
            </a:solidFill>
            <a:prstDash val="dash"/>
            <a:miter lim="800000"/>
            <a:headEnd/>
            <a:tailEnd type="triangle" w="med" len="med"/>
          </a:ln>
          <a:effectLst/>
        </p:spPr>
      </p:cxnSp>
      <p:sp>
        <p:nvSpPr>
          <p:cNvPr id="619560" name="Rectangle 40"/>
          <p:cNvSpPr>
            <a:spLocks noChangeArrowheads="1"/>
          </p:cNvSpPr>
          <p:nvPr/>
        </p:nvSpPr>
        <p:spPr bwMode="auto">
          <a:xfrm>
            <a:off x="179388" y="4292600"/>
            <a:ext cx="4897437" cy="1800225"/>
          </a:xfrm>
          <a:prstGeom prst="rect">
            <a:avLst/>
          </a:prstGeom>
          <a:noFill/>
          <a:ln w="9525">
            <a:noFill/>
            <a:miter lim="800000"/>
            <a:headEnd/>
            <a:tailEnd/>
          </a:ln>
          <a:effectLst/>
        </p:spPr>
        <p:txBody>
          <a:bodyPr/>
          <a:lstStyle/>
          <a:p>
            <a:pPr algn="l" defTabSz="914400">
              <a:lnSpc>
                <a:spcPct val="90000"/>
              </a:lnSpc>
            </a:pPr>
            <a:r>
              <a:rPr lang="en-CA" sz="2400"/>
              <a:t>“Feedback loop characteristic”</a:t>
            </a:r>
          </a:p>
          <a:p>
            <a:pPr algn="l" defTabSz="914400">
              <a:lnSpc>
                <a:spcPct val="90000"/>
              </a:lnSpc>
            </a:pPr>
            <a:r>
              <a:rPr lang="en-CA" sz="2400"/>
              <a:t>At each phase, the modern waterfall  model allows development to return to previous phase to correct defects.  </a:t>
            </a:r>
          </a:p>
        </p:txBody>
      </p:sp>
      <p:sp>
        <p:nvSpPr>
          <p:cNvPr id="619561" name="Rectangle 41"/>
          <p:cNvSpPr>
            <a:spLocks noChangeArrowheads="1"/>
          </p:cNvSpPr>
          <p:nvPr/>
        </p:nvSpPr>
        <p:spPr bwMode="auto">
          <a:xfrm>
            <a:off x="288925" y="3324225"/>
            <a:ext cx="2195513" cy="850900"/>
          </a:xfrm>
          <a:prstGeom prst="rect">
            <a:avLst/>
          </a:prstGeom>
          <a:solidFill>
            <a:srgbClr val="FF9933"/>
          </a:solidFill>
          <a:ln w="25400" algn="ctr">
            <a:solidFill>
              <a:schemeClr val="tx1"/>
            </a:solidFill>
            <a:miter lim="800000"/>
            <a:headEnd/>
            <a:tailEnd/>
          </a:ln>
          <a:effectLst/>
        </p:spPr>
        <p:txBody>
          <a:bodyPr anchor="ctr">
            <a:spAutoFit/>
          </a:bodyPr>
          <a:lstStyle/>
          <a:p>
            <a:pPr algn="l" defTabSz="914400"/>
            <a:r>
              <a:rPr lang="en-CA" sz="1600"/>
              <a:t>Criticism: only allows for step back of one phase</a:t>
            </a:r>
          </a:p>
        </p:txBody>
      </p:sp>
      <p:sp>
        <p:nvSpPr>
          <p:cNvPr id="619562" name="Rectangle 42"/>
          <p:cNvSpPr>
            <a:spLocks noChangeArrowheads="1"/>
          </p:cNvSpPr>
          <p:nvPr/>
        </p:nvSpPr>
        <p:spPr bwMode="auto">
          <a:xfrm>
            <a:off x="6767513" y="3573463"/>
            <a:ext cx="2376487" cy="850900"/>
          </a:xfrm>
          <a:prstGeom prst="rect">
            <a:avLst/>
          </a:prstGeom>
          <a:solidFill>
            <a:srgbClr val="FF9933"/>
          </a:solidFill>
          <a:ln w="25400" algn="ctr">
            <a:solidFill>
              <a:schemeClr val="tx1"/>
            </a:solidFill>
            <a:miter lim="800000"/>
            <a:headEnd/>
            <a:tailEnd/>
          </a:ln>
          <a:effectLst/>
        </p:spPr>
        <p:txBody>
          <a:bodyPr anchor="ctr">
            <a:spAutoFit/>
          </a:bodyPr>
          <a:lstStyle/>
          <a:p>
            <a:pPr algn="l"/>
            <a:r>
              <a:rPr lang="en-CA" sz="1600"/>
              <a:t>Criticism: does not allow for concurrent activities</a:t>
            </a:r>
          </a:p>
        </p:txBody>
      </p:sp>
      <p:pic>
        <p:nvPicPr>
          <p:cNvPr id="619565" name="Picture 45" descr="MCj01835760000[1]"/>
          <p:cNvPicPr>
            <a:picLocks noChangeAspect="1" noChangeArrowheads="1"/>
          </p:cNvPicPr>
          <p:nvPr/>
        </p:nvPicPr>
        <p:blipFill>
          <a:blip r:embed="rId3" cstate="print"/>
          <a:srcRect/>
          <a:stretch>
            <a:fillRect/>
          </a:stretch>
        </p:blipFill>
        <p:spPr bwMode="auto">
          <a:xfrm>
            <a:off x="7642225" y="0"/>
            <a:ext cx="1501775" cy="1824038"/>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ctrTitle"/>
          </p:nvPr>
        </p:nvSpPr>
        <p:spPr/>
        <p:txBody>
          <a:bodyPr/>
          <a:lstStyle/>
          <a:p>
            <a:r>
              <a:rPr lang="en-CA" sz="2800"/>
              <a:t>L09 Application Security</a:t>
            </a:r>
          </a:p>
        </p:txBody>
      </p:sp>
      <p:sp>
        <p:nvSpPr>
          <p:cNvPr id="192517" name="Rectangle 5"/>
          <p:cNvSpPr>
            <a:spLocks noGrp="1" noChangeArrowheads="1"/>
          </p:cNvSpPr>
          <p:nvPr>
            <p:ph type="subTitle" idx="1"/>
          </p:nvPr>
        </p:nvSpPr>
        <p:spPr/>
        <p:txBody>
          <a:bodyPr/>
          <a:lstStyle/>
          <a:p>
            <a:r>
              <a:rPr lang="en-CA"/>
              <a:t>Questions?  Comments?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ln/>
        </p:spPr>
        <p:txBody>
          <a:bodyPr/>
          <a:lstStyle/>
          <a:p>
            <a:r>
              <a:rPr lang="en-US"/>
              <a:t>Microsoft SDL</a:t>
            </a:r>
          </a:p>
        </p:txBody>
      </p:sp>
      <p:sp>
        <p:nvSpPr>
          <p:cNvPr id="20482" name="Rectangle 2"/>
          <p:cNvSpPr>
            <a:spLocks noGrp="1" noChangeArrowheads="1"/>
          </p:cNvSpPr>
          <p:nvPr>
            <p:ph type="body" idx="1"/>
          </p:nvPr>
        </p:nvSpPr>
        <p:spPr>
          <a:ln/>
        </p:spPr>
        <p:txBody>
          <a:bodyPr anchor="t">
            <a:normAutofit/>
          </a:bodyPr>
          <a:lstStyle/>
          <a:p>
            <a:pPr marL="625056"/>
            <a:r>
              <a:rPr lang="en-US" sz="2800" dirty="0"/>
              <a:t>Built internally for MS software</a:t>
            </a:r>
          </a:p>
          <a:p>
            <a:pPr marL="625056"/>
            <a:r>
              <a:rPr lang="en-US" sz="2800" dirty="0"/>
              <a:t>Extended and made public for others</a:t>
            </a:r>
          </a:p>
          <a:p>
            <a:pPr marL="625056"/>
            <a:r>
              <a:rPr lang="en-US" sz="2800" dirty="0"/>
              <a:t>MS-only versions since public </a:t>
            </a:r>
            <a:r>
              <a:rPr lang="en-US" sz="2800" dirty="0" smtClean="0"/>
              <a:t>release</a:t>
            </a:r>
          </a:p>
          <a:p>
            <a:pPr marL="625056"/>
            <a:r>
              <a:rPr lang="en-US" sz="2800" dirty="0" smtClean="0">
                <a:hlinkClick r:id="rId3"/>
              </a:rPr>
              <a:t>http://www.microsoft.com/security/sdl/</a:t>
            </a:r>
            <a:r>
              <a:rPr lang="en-US" sz="2800" dirty="0" smtClean="0"/>
              <a:t> </a:t>
            </a:r>
            <a:endParaRPr lang="en-US" sz="2800" dirty="0"/>
          </a:p>
        </p:txBody>
      </p:sp>
      <p:pic>
        <p:nvPicPr>
          <p:cNvPr id="20483" name="Picture 3"/>
          <p:cNvPicPr>
            <a:picLocks noChangeAspect="1" noChangeArrowheads="1"/>
          </p:cNvPicPr>
          <p:nvPr/>
        </p:nvPicPr>
        <p:blipFill>
          <a:blip r:embed="rId4" cstate="print"/>
          <a:srcRect/>
          <a:stretch>
            <a:fillRect/>
          </a:stretch>
        </p:blipFill>
        <p:spPr bwMode="auto">
          <a:xfrm>
            <a:off x="616148" y="4008314"/>
            <a:ext cx="5956102" cy="2662163"/>
          </a:xfrm>
          <a:prstGeom prst="rect">
            <a:avLst/>
          </a:prstGeom>
          <a:noFill/>
          <a:ln w="12700" cap="flat">
            <a:noFill/>
            <a:miter lim="800000"/>
            <a:headEnd/>
            <a:tailEnd/>
          </a:ln>
          <a:effectLst>
            <a:outerShdw algn="ctr" rotWithShape="0">
              <a:schemeClr val="bg2">
                <a:alpha val="75000"/>
              </a:schemeClr>
            </a:outerShdw>
          </a:effectLst>
        </p:spPr>
      </p:pic>
      <p:pic>
        <p:nvPicPr>
          <p:cNvPr id="20484" name="Picture 4"/>
          <p:cNvPicPr>
            <a:picLocks noChangeAspect="1" noChangeArrowheads="1"/>
          </p:cNvPicPr>
          <p:nvPr/>
        </p:nvPicPr>
        <p:blipFill>
          <a:blip r:embed="rId5" cstate="print"/>
          <a:srcRect/>
          <a:stretch>
            <a:fillRect/>
          </a:stretch>
        </p:blipFill>
        <p:spPr bwMode="auto">
          <a:xfrm>
            <a:off x="7072330" y="4572008"/>
            <a:ext cx="1732359" cy="2101825"/>
          </a:xfrm>
          <a:prstGeom prst="rect">
            <a:avLst/>
          </a:prstGeom>
          <a:noFill/>
          <a:ln w="12700" cap="flat">
            <a:noFill/>
            <a:miter lim="800000"/>
            <a:headEnd/>
            <a:tailEnd/>
          </a:ln>
          <a:effectLst>
            <a:outerShdw algn="ctr" rotWithShape="0">
              <a:schemeClr val="bg2">
                <a:alpha val="75000"/>
              </a:schemeClr>
            </a:outerShdw>
          </a:effectLst>
        </p:spPr>
      </p:pic>
      <p:sp>
        <p:nvSpPr>
          <p:cNvPr id="6" name="Slide Number Placeholder 5"/>
          <p:cNvSpPr>
            <a:spLocks noGrp="1"/>
          </p:cNvSpPr>
          <p:nvPr>
            <p:ph type="sldNum" sz="quarter" idx="12"/>
          </p:nvPr>
        </p:nvSpPr>
        <p:spPr/>
        <p:txBody>
          <a:bodyPr/>
          <a:lstStyle/>
          <a:p>
            <a:fld id="{107B1B84-1149-468F-8E3D-074FDC78B83C}" type="slidenum">
              <a:rPr lang="en-US" smtClean="0"/>
              <a:pPr/>
              <a:t>7</a:t>
            </a:fld>
            <a:endParaRPr lang="en-US"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ln/>
        </p:spPr>
        <p:txBody>
          <a:bodyPr/>
          <a:lstStyle/>
          <a:p>
            <a:r>
              <a:rPr lang="en-US"/>
              <a:t>Touchpoints</a:t>
            </a:r>
          </a:p>
        </p:txBody>
      </p:sp>
      <p:sp>
        <p:nvSpPr>
          <p:cNvPr id="21506" name="Rectangle 2"/>
          <p:cNvSpPr>
            <a:spLocks noGrp="1" noChangeArrowheads="1"/>
          </p:cNvSpPr>
          <p:nvPr>
            <p:ph type="body" idx="1"/>
          </p:nvPr>
        </p:nvSpPr>
        <p:spPr>
          <a:ln/>
        </p:spPr>
        <p:txBody>
          <a:bodyPr anchor="t"/>
          <a:lstStyle/>
          <a:p>
            <a:pPr marL="625056"/>
            <a:r>
              <a:rPr lang="en-US" dirty="0"/>
              <a:t>Gary McGraw’s and </a:t>
            </a:r>
            <a:r>
              <a:rPr lang="en-US" dirty="0" err="1"/>
              <a:t>Cigital’s</a:t>
            </a:r>
            <a:r>
              <a:rPr lang="en-US" dirty="0"/>
              <a:t> model</a:t>
            </a:r>
          </a:p>
        </p:txBody>
      </p:sp>
      <p:pic>
        <p:nvPicPr>
          <p:cNvPr id="21507" name="Picture 3"/>
          <p:cNvPicPr>
            <a:picLocks noChangeAspect="1" noChangeArrowheads="1"/>
          </p:cNvPicPr>
          <p:nvPr/>
        </p:nvPicPr>
        <p:blipFill>
          <a:blip r:embed="rId3" cstate="print"/>
          <a:srcRect/>
          <a:stretch>
            <a:fillRect/>
          </a:stretch>
        </p:blipFill>
        <p:spPr bwMode="auto">
          <a:xfrm>
            <a:off x="642937" y="3670101"/>
            <a:ext cx="1500188" cy="1982391"/>
          </a:xfrm>
          <a:prstGeom prst="rect">
            <a:avLst/>
          </a:prstGeom>
          <a:noFill/>
          <a:ln w="12700" cap="flat">
            <a:noFill/>
            <a:miter lim="800000"/>
            <a:headEnd/>
            <a:tailEnd/>
          </a:ln>
          <a:effectLst>
            <a:outerShdw algn="ctr" rotWithShape="0">
              <a:schemeClr val="bg2">
                <a:alpha val="75000"/>
              </a:schemeClr>
            </a:outerShdw>
          </a:effectLst>
        </p:spPr>
      </p:pic>
      <p:pic>
        <p:nvPicPr>
          <p:cNvPr id="21508" name="Picture 4"/>
          <p:cNvPicPr>
            <a:picLocks noChangeAspect="1" noChangeArrowheads="1"/>
          </p:cNvPicPr>
          <p:nvPr/>
        </p:nvPicPr>
        <p:blipFill>
          <a:blip r:embed="rId4" cstate="print"/>
          <a:srcRect/>
          <a:stretch>
            <a:fillRect/>
          </a:stretch>
        </p:blipFill>
        <p:spPr bwMode="auto">
          <a:xfrm>
            <a:off x="2521521" y="2839640"/>
            <a:ext cx="5939358" cy="3643313"/>
          </a:xfrm>
          <a:prstGeom prst="rect">
            <a:avLst/>
          </a:prstGeom>
          <a:noFill/>
          <a:ln w="12700" cap="flat">
            <a:noFill/>
            <a:miter lim="800000"/>
            <a:headEnd/>
            <a:tailEnd/>
          </a:ln>
          <a:effectLst>
            <a:outerShdw algn="ctr" rotWithShape="0">
              <a:schemeClr val="bg2">
                <a:alpha val="75000"/>
              </a:schemeClr>
            </a:outerShdw>
          </a:effectLst>
        </p:spPr>
      </p:pic>
      <p:sp>
        <p:nvSpPr>
          <p:cNvPr id="6" name="Slide Number Placeholder 5"/>
          <p:cNvSpPr>
            <a:spLocks noGrp="1"/>
          </p:cNvSpPr>
          <p:nvPr>
            <p:ph type="sldNum" sz="quarter" idx="12"/>
          </p:nvPr>
        </p:nvSpPr>
        <p:spPr/>
        <p:txBody>
          <a:bodyPr/>
          <a:lstStyle/>
          <a:p>
            <a:fld id="{107B1B84-1149-468F-8E3D-074FDC78B83C}" type="slidenum">
              <a:rPr lang="en-US" smtClean="0"/>
              <a:pPr/>
              <a:t>8</a:t>
            </a:fld>
            <a:endParaRPr lang="en-US"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a:ln/>
        </p:spPr>
        <p:txBody>
          <a:bodyPr>
            <a:normAutofit fontScale="90000"/>
          </a:bodyPr>
          <a:lstStyle/>
          <a:p>
            <a:r>
              <a:rPr lang="en-CA"/>
              <a:t>Systems Development Lifecycle (SDLC)</a:t>
            </a:r>
          </a:p>
        </p:txBody>
      </p:sp>
      <p:sp>
        <p:nvSpPr>
          <p:cNvPr id="6" name="Text Placeholder 5"/>
          <p:cNvSpPr>
            <a:spLocks noGrp="1"/>
          </p:cNvSpPr>
          <p:nvPr>
            <p:ph type="body" idx="1"/>
          </p:nvPr>
        </p:nvSpPr>
        <p:spPr/>
        <p:txBody>
          <a:bodyPr/>
          <a:lstStyle/>
          <a:p>
            <a:r>
              <a:rPr lang="en-US" dirty="0" smtClean="0"/>
              <a:t>Training</a:t>
            </a:r>
            <a:endParaRPr lang="en-US" dirty="0"/>
          </a:p>
        </p:txBody>
      </p:sp>
      <p:sp>
        <p:nvSpPr>
          <p:cNvPr id="617475" name="Rectangle 3"/>
          <p:cNvSpPr>
            <a:spLocks noGrp="1" noChangeArrowheads="1"/>
          </p:cNvSpPr>
          <p:nvPr>
            <p:ph sz="half" idx="2"/>
          </p:nvPr>
        </p:nvSpPr>
        <p:spPr/>
        <p:txBody>
          <a:bodyPr>
            <a:normAutofit/>
          </a:bodyPr>
          <a:lstStyle/>
          <a:p>
            <a:pPr>
              <a:lnSpc>
                <a:spcPct val="90000"/>
              </a:lnSpc>
            </a:pPr>
            <a:r>
              <a:rPr lang="en-CA" sz="2400" dirty="0" smtClean="0"/>
              <a:t>Members of the team are given core training</a:t>
            </a:r>
            <a:endParaRPr lang="en-CA" sz="2000" dirty="0"/>
          </a:p>
          <a:p>
            <a:pPr>
              <a:lnSpc>
                <a:spcPct val="90000"/>
              </a:lnSpc>
            </a:pPr>
            <a:r>
              <a:rPr lang="en-CA" sz="2400" dirty="0"/>
              <a:t>Security activities</a:t>
            </a:r>
          </a:p>
          <a:p>
            <a:pPr lvl="1">
              <a:lnSpc>
                <a:spcPct val="90000"/>
              </a:lnSpc>
            </a:pPr>
            <a:r>
              <a:rPr lang="en-CA" sz="2000" dirty="0" smtClean="0"/>
              <a:t>Security training</a:t>
            </a:r>
            <a:endParaRPr lang="en-CA" sz="2000" dirty="0"/>
          </a:p>
        </p:txBody>
      </p:sp>
      <p:sp>
        <p:nvSpPr>
          <p:cNvPr id="7" name="Text Placeholder 6"/>
          <p:cNvSpPr>
            <a:spLocks noGrp="1"/>
          </p:cNvSpPr>
          <p:nvPr>
            <p:ph type="body" sz="quarter" idx="3"/>
          </p:nvPr>
        </p:nvSpPr>
        <p:spPr/>
        <p:txBody>
          <a:bodyPr>
            <a:normAutofit fontScale="92500" lnSpcReduction="20000"/>
          </a:bodyPr>
          <a:lstStyle/>
          <a:p>
            <a:r>
              <a:rPr lang="en-US" dirty="0" smtClean="0"/>
              <a:t>Project Initiation and Planning</a:t>
            </a:r>
            <a:endParaRPr lang="en-US" dirty="0"/>
          </a:p>
        </p:txBody>
      </p:sp>
      <p:sp>
        <p:nvSpPr>
          <p:cNvPr id="8" name="Content Placeholder 7"/>
          <p:cNvSpPr>
            <a:spLocks noGrp="1"/>
          </p:cNvSpPr>
          <p:nvPr>
            <p:ph sz="quarter" idx="4"/>
          </p:nvPr>
        </p:nvSpPr>
        <p:spPr/>
        <p:txBody>
          <a:bodyPr>
            <a:normAutofit fontScale="77500" lnSpcReduction="20000"/>
          </a:bodyPr>
          <a:lstStyle/>
          <a:p>
            <a:pPr>
              <a:lnSpc>
                <a:spcPct val="90000"/>
              </a:lnSpc>
            </a:pPr>
            <a:r>
              <a:rPr lang="en-CA" dirty="0" smtClean="0"/>
              <a:t>The “idea”, recognizing a business need (functional requirement) and a proposed technical solution</a:t>
            </a:r>
          </a:p>
          <a:p>
            <a:pPr>
              <a:lnSpc>
                <a:spcPct val="90000"/>
              </a:lnSpc>
            </a:pPr>
            <a:r>
              <a:rPr lang="en-CA" dirty="0" smtClean="0"/>
              <a:t>Conceptual Definition:  brief statement of the purpose of the project and general system requirements, agreed on by all stakeholders, use cases</a:t>
            </a:r>
          </a:p>
          <a:p>
            <a:pPr>
              <a:lnSpc>
                <a:spcPct val="90000"/>
              </a:lnSpc>
            </a:pPr>
            <a:r>
              <a:rPr lang="en-CA" dirty="0" smtClean="0"/>
              <a:t>Security activities</a:t>
            </a:r>
          </a:p>
          <a:p>
            <a:pPr lvl="1">
              <a:lnSpc>
                <a:spcPct val="90000"/>
              </a:lnSpc>
            </a:pPr>
            <a:r>
              <a:rPr lang="en-CA" dirty="0" smtClean="0"/>
              <a:t>Informally thinking about information security requirements, data security classifications.</a:t>
            </a:r>
          </a:p>
          <a:p>
            <a:pPr lvl="1">
              <a:lnSpc>
                <a:spcPct val="90000"/>
              </a:lnSpc>
            </a:pPr>
            <a:r>
              <a:rPr lang="en-CA" dirty="0" smtClean="0"/>
              <a:t>What is the risk from exposure of sensitive data?</a:t>
            </a:r>
          </a:p>
          <a:p>
            <a:pPr lvl="1">
              <a:lnSpc>
                <a:spcPct val="90000"/>
              </a:lnSpc>
            </a:pPr>
            <a:r>
              <a:rPr lang="en-CA" dirty="0" smtClean="0"/>
              <a:t>Will displays or reports require security measures?</a:t>
            </a:r>
          </a:p>
          <a:p>
            <a:pPr lvl="1">
              <a:lnSpc>
                <a:spcPct val="90000"/>
              </a:lnSpc>
            </a:pPr>
            <a:r>
              <a:rPr lang="en-CA" dirty="0" smtClean="0"/>
              <a:t>Abuse cases</a:t>
            </a:r>
          </a:p>
          <a:p>
            <a:endParaRPr lang="en-US" dirty="0"/>
          </a:p>
        </p:txBody>
      </p:sp>
      <p:sp>
        <p:nvSpPr>
          <p:cNvPr id="5" name="Slide Number Placeholder 4"/>
          <p:cNvSpPr>
            <a:spLocks noGrp="1"/>
          </p:cNvSpPr>
          <p:nvPr>
            <p:ph type="sldNum" sz="quarter" idx="12"/>
          </p:nvPr>
        </p:nvSpPr>
        <p:spPr>
          <a:prstGeom prst="rect">
            <a:avLst/>
          </a:prstGeom>
        </p:spPr>
        <p:txBody>
          <a:bodyPr/>
          <a:lstStyle/>
          <a:p>
            <a:fld id="{55CF48D3-ECBE-49B7-B18B-6E4682A33708}" type="slidenum">
              <a:rPr lang="en-US"/>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9401</TotalTime>
  <Words>4275</Words>
  <Application>Microsoft Office PowerPoint</Application>
  <PresentationFormat>On-screen Show (4:3)</PresentationFormat>
  <Paragraphs>690</Paragraphs>
  <Slides>60</Slides>
  <Notes>60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Blank Presentation</vt:lpstr>
      <vt:lpstr>L09 – Application Security</vt:lpstr>
      <vt:lpstr>Overview</vt:lpstr>
      <vt:lpstr>Application Security Key Areas of Knowledge</vt:lpstr>
      <vt:lpstr>Systems development lifecycle</vt:lpstr>
      <vt:lpstr>Systems Development Lifecycle (SDLC)</vt:lpstr>
      <vt:lpstr>Lifecycle Models Waterfall </vt:lpstr>
      <vt:lpstr>Microsoft SDL</vt:lpstr>
      <vt:lpstr>Touchpoints</vt:lpstr>
      <vt:lpstr>Systems Development Lifecycle (SDLC)</vt:lpstr>
      <vt:lpstr>Systems Development Lifecycle (SDLC)</vt:lpstr>
      <vt:lpstr>Systems Development Lifecycle (SDLC)</vt:lpstr>
      <vt:lpstr>Systems Development Lifecycle (SDLC)</vt:lpstr>
      <vt:lpstr>Lifecycle Model: Spiral</vt:lpstr>
      <vt:lpstr>Extreme Programming (XP)</vt:lpstr>
      <vt:lpstr>Agile Software Development</vt:lpstr>
      <vt:lpstr>Software Capability Maturity Model (CMM or SW-CMM)</vt:lpstr>
      <vt:lpstr>Software Capability Maturity Model (CMM or SW-CMM)</vt:lpstr>
      <vt:lpstr>Programming languages</vt:lpstr>
      <vt:lpstr>Programming Languages Compiled or Interpreted</vt:lpstr>
      <vt:lpstr>Object Oriented Programming (OOP)</vt:lpstr>
      <vt:lpstr>Object Oriented Programming (OOP)</vt:lpstr>
      <vt:lpstr>Object Oriented Programming (OOP) About Classes</vt:lpstr>
      <vt:lpstr>Object Oriented Programming (OO)  Example from book</vt:lpstr>
      <vt:lpstr>Object Oriented Programming (OO)  Security</vt:lpstr>
      <vt:lpstr>Threats on software</vt:lpstr>
      <vt:lpstr>Threats to software</vt:lpstr>
      <vt:lpstr>Payload</vt:lpstr>
      <vt:lpstr>Malicious Software Malware Types</vt:lpstr>
      <vt:lpstr>Malicious Software Malware Types</vt:lpstr>
      <vt:lpstr>Malicious Software Malware Types</vt:lpstr>
      <vt:lpstr>Malicious Software Malware Protection</vt:lpstr>
      <vt:lpstr>OWASP Top 10, 2007</vt:lpstr>
      <vt:lpstr>The Scope of the Problem</vt:lpstr>
      <vt:lpstr>A1 Cross Site Scripting (XSS)</vt:lpstr>
      <vt:lpstr>A2 Injection Flaws</vt:lpstr>
      <vt:lpstr>A3 Malicious File Execution </vt:lpstr>
      <vt:lpstr>A5 Cross Site Request Forgery (CSRF) </vt:lpstr>
      <vt:lpstr>Databases and dbms</vt:lpstr>
      <vt:lpstr>Database Security Principles</vt:lpstr>
      <vt:lpstr>Relational Database Terminology</vt:lpstr>
      <vt:lpstr>Relational Database Terminology</vt:lpstr>
      <vt:lpstr>Database Management System (DBMS)</vt:lpstr>
      <vt:lpstr>DBMS Architecture</vt:lpstr>
      <vt:lpstr>DBMS Architecture</vt:lpstr>
      <vt:lpstr>Database interface languages SQL</vt:lpstr>
      <vt:lpstr>Database Integrity</vt:lpstr>
      <vt:lpstr>DBMS Controls ACID test</vt:lpstr>
      <vt:lpstr>Data Warehousing</vt:lpstr>
      <vt:lpstr>Database Vulnerabilities and Threats</vt:lpstr>
      <vt:lpstr>Database Vulnerabilities and Threats to Availability</vt:lpstr>
      <vt:lpstr>DBMS Controls</vt:lpstr>
      <vt:lpstr>DBMS Controls</vt:lpstr>
      <vt:lpstr>DBMS Security Mechanisms</vt:lpstr>
      <vt:lpstr>DBMS Security Mechanisms</vt:lpstr>
      <vt:lpstr>Knowledge based  systems</vt:lpstr>
      <vt:lpstr>Knowledge Based Systems</vt:lpstr>
      <vt:lpstr>Expert Systems</vt:lpstr>
      <vt:lpstr>Expert Systems</vt:lpstr>
      <vt:lpstr>Artificial Neural Networks</vt:lpstr>
      <vt:lpstr>L09 Application Security</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Hassan</cp:lastModifiedBy>
  <cp:revision>231</cp:revision>
  <dcterms:modified xsi:type="dcterms:W3CDTF">2010-03-15T15:24:10Z</dcterms:modified>
</cp:coreProperties>
</file>